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5" r:id="rId10"/>
    <p:sldId id="266" r:id="rId11"/>
    <p:sldId id="267" r:id="rId12"/>
    <p:sldId id="268" r:id="rId13"/>
    <p:sldId id="264" r:id="rId14"/>
    <p:sldId id="269" r:id="rId15"/>
    <p:sldId id="270" r:id="rId1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1A261-EDB4-4D38-9E64-54E674C6129D}" type="datetimeFigureOut">
              <a:rPr lang="en-GB" smtClean="0"/>
              <a:t>18/03/2014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46772-8BAB-430C-AF8C-404CA8FDC9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719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EC69E-5713-C946-8AD6-A84B427A1E8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D6974-0CD5-CF4A-8EE2-AE10E951A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31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B584E30-CF47-5148-957C-3FCD4AF0A895}" type="slidenum">
              <a:rPr lang="en-GB"/>
              <a:pPr eaLnBrk="1" hangingPunct="1"/>
              <a:t>7</a:t>
            </a:fld>
            <a:endParaRPr lang="en-GB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3384A3B0-73C8-D344-A7E6-E1BD92501ED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443B6B2C-1E2B-EC44-BB60-DA8F5511F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A3B0-73C8-D344-A7E6-E1BD92501ED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6B2C-1E2B-EC44-BB60-DA8F5511F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A3B0-73C8-D344-A7E6-E1BD92501ED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6B2C-1E2B-EC44-BB60-DA8F5511F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76033-F314-DD4E-9E9A-6E57E06EBFA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995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A3B0-73C8-D344-A7E6-E1BD92501ED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6B2C-1E2B-EC44-BB60-DA8F5511F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A3B0-73C8-D344-A7E6-E1BD92501ED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6B2C-1E2B-EC44-BB60-DA8F5511F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A3B0-73C8-D344-A7E6-E1BD92501ED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6B2C-1E2B-EC44-BB60-DA8F5511FD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A3B0-73C8-D344-A7E6-E1BD92501ED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6B2C-1E2B-EC44-BB60-DA8F5511FD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A3B0-73C8-D344-A7E6-E1BD92501ED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6B2C-1E2B-EC44-BB60-DA8F5511F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A3B0-73C8-D344-A7E6-E1BD92501ED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6B2C-1E2B-EC44-BB60-DA8F5511F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3384A3B0-73C8-D344-A7E6-E1BD92501ED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443B6B2C-1E2B-EC44-BB60-DA8F5511F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3384A3B0-73C8-D344-A7E6-E1BD92501ED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443B6B2C-1E2B-EC44-BB60-DA8F5511F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4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384A3B0-73C8-D344-A7E6-E1BD92501ED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43B6B2C-1E2B-EC44-BB60-DA8F5511FD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'</a:t>
            </a:r>
            <a:r>
              <a:rPr lang="en-US" sz="3200" b="1" dirty="0" err="1"/>
              <a:t>Maths</a:t>
            </a:r>
            <a:r>
              <a:rPr lang="en-US" sz="3200" b="1" dirty="0"/>
              <a:t> Talk': </a:t>
            </a:r>
            <a:r>
              <a:rPr lang="en-US" sz="2500" b="1" dirty="0" smtClean="0"/>
              <a:t/>
            </a:r>
            <a:br>
              <a:rPr lang="en-US" sz="2500" b="1" dirty="0" smtClean="0"/>
            </a:br>
            <a:r>
              <a:rPr lang="en-US" sz="2500" b="1" dirty="0" smtClean="0"/>
              <a:t>Interaction</a:t>
            </a:r>
            <a:r>
              <a:rPr lang="en-US" sz="2500" b="1" dirty="0"/>
              <a:t>, Concepts and Teachers' 'Subject Knowledge</a:t>
            </a:r>
            <a:r>
              <a:rPr lang="en-US" sz="2600" dirty="0"/>
              <a:t>'</a:t>
            </a:r>
            <a:endParaRPr lang="en-US" sz="2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Viv Ellis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46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`Right then I’ll make a sale poster and I’ll get my pen and write “for sale” </a:t>
            </a:r>
          </a:p>
          <a:p>
            <a:pPr marL="0" indent="0">
              <a:buNone/>
            </a:pPr>
            <a:r>
              <a:rPr lang="en-US" dirty="0" smtClean="0"/>
              <a:t>So they write FOR SALE and Joshua </a:t>
            </a:r>
            <a:r>
              <a:rPr lang="en-US" dirty="0" err="1" smtClean="0"/>
              <a:t>writed</a:t>
            </a:r>
            <a:r>
              <a:rPr lang="en-US" dirty="0" smtClean="0"/>
              <a:t> ‘a hundred and fifty hundred pounds for that thingy’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 Joshua story 61 (5:9)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67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‘There’s ten witches all around our country</a:t>
            </a:r>
          </a:p>
          <a:p>
            <a:pPr marL="0" indent="0">
              <a:buNone/>
            </a:pPr>
            <a:r>
              <a:rPr lang="en-US" dirty="0" smtClean="0"/>
              <a:t>There’s ten witches in our country</a:t>
            </a:r>
          </a:p>
          <a:p>
            <a:pPr marL="0" indent="0">
              <a:buNone/>
            </a:pPr>
            <a:r>
              <a:rPr lang="en-US" dirty="0" smtClean="0"/>
              <a:t>Oh God there’s another three in our country so we’ll have to kill thirteen now’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 Joshua story 55 (5:9)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20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Story as a means of understanding physical, spatial and temporal concepts</a:t>
            </a:r>
          </a:p>
          <a:p>
            <a:r>
              <a:rPr lang="en-US" dirty="0" smtClean="0"/>
              <a:t>As mathematical learning develops, the expectation is that the metaphorical cloak is stripped away to focus on the underlying concepts and this is what children find difficulty with (</a:t>
            </a:r>
            <a:r>
              <a:rPr lang="en-US" dirty="0" err="1" smtClean="0"/>
              <a:t>Walkerdine</a:t>
            </a:r>
            <a:r>
              <a:rPr lang="en-US" dirty="0" smtClean="0"/>
              <a:t> 1982)</a:t>
            </a:r>
          </a:p>
          <a:p>
            <a:r>
              <a:rPr lang="en-US" dirty="0" smtClean="0"/>
              <a:t>How can affectivity, narrative, imagination and symbolic play be harnessed to enhance mathematical learning?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45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‘Whereas adults differentiate their thought with </a:t>
            </a:r>
            <a:r>
              <a:rPr lang="en-US" dirty="0" err="1" smtClean="0"/>
              <a:t>specialised</a:t>
            </a:r>
            <a:r>
              <a:rPr lang="en-US" dirty="0" smtClean="0"/>
              <a:t> kinds of discourse such as narrative, </a:t>
            </a:r>
            <a:r>
              <a:rPr lang="en-US" dirty="0" err="1" smtClean="0"/>
              <a:t>generalisation</a:t>
            </a:r>
            <a:r>
              <a:rPr lang="en-US" dirty="0" smtClean="0"/>
              <a:t> and theory, children must, for a long time, make narrative do for all’ (Moffett 1968)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61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third problem: how to make a difference?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would the same approach be beneficial for teachers?</a:t>
            </a:r>
          </a:p>
          <a:p>
            <a:r>
              <a:rPr lang="en-US" dirty="0" smtClean="0"/>
              <a:t>What approaches to CPD with specific attention to Mathematics will lead to better outcomes for kids?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43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Thank you!</a:t>
            </a:r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sz="1800" b="1" dirty="0" err="1" smtClean="0"/>
              <a:t>viv.ellis@brunel.ac.uk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50888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Three interesting problems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Boris’s (and </a:t>
            </a:r>
            <a:r>
              <a:rPr lang="en-US" dirty="0" err="1" smtClean="0"/>
              <a:t>Mr</a:t>
            </a:r>
            <a:r>
              <a:rPr lang="en-US" dirty="0" smtClean="0"/>
              <a:t> Gove’s) emphasis on teachers’ ‘subject knowledge’ and its relationship with highly effective teaching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Young children’s conceptual development and its relationship to spoken language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to link the above two to make a different to kids!</a:t>
            </a:r>
            <a:endParaRPr lang="en-US" dirty="0"/>
          </a:p>
        </p:txBody>
      </p:sp>
      <p:pic>
        <p:nvPicPr>
          <p:cNvPr id="5" name="Content Placeholder 4" descr="Boris_Johnson_-opening_bell_at_NASDAQ-14Sept2009-3c_cropped.jp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7" b="275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2699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The first problem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Studies of impact of teachers’ subject matter knowledge and pupil attainment (c.f. </a:t>
            </a:r>
            <a:r>
              <a:rPr lang="en-US" dirty="0" err="1" smtClean="0"/>
              <a:t>Floden</a:t>
            </a:r>
            <a:r>
              <a:rPr lang="en-US" dirty="0" smtClean="0"/>
              <a:t> &amp; </a:t>
            </a:r>
            <a:r>
              <a:rPr lang="en-US" dirty="0" err="1" smtClean="0"/>
              <a:t>Meniketti</a:t>
            </a:r>
            <a:r>
              <a:rPr lang="en-US" dirty="0" smtClean="0"/>
              <a:t> 2005; Hattie 2011):</a:t>
            </a:r>
          </a:p>
          <a:p>
            <a:pPr lvl="1"/>
            <a:r>
              <a:rPr lang="en-US" dirty="0" smtClean="0"/>
              <a:t>Only for secondary Mathematics teaching is there any evidence that ‘more’ subject matter study has a positive effect on pupils’ attainment</a:t>
            </a:r>
          </a:p>
          <a:p>
            <a:pPr lvl="1"/>
            <a:r>
              <a:rPr lang="en-US" dirty="0" smtClean="0"/>
              <a:t>Hawkins et al (1998) found a positive effect on fourth graders attainment of teachers majoring in ‘mathematics education’ or ‘education’; children taught by teachers who had majored in ‘mathematics’ did less well</a:t>
            </a:r>
          </a:p>
          <a:p>
            <a:pPr lvl="1"/>
            <a:r>
              <a:rPr lang="en-US" dirty="0" smtClean="0"/>
              <a:t>Rowan et </a:t>
            </a:r>
            <a:r>
              <a:rPr lang="en-US" dirty="0" err="1" smtClean="0"/>
              <a:t>al’s</a:t>
            </a:r>
            <a:r>
              <a:rPr lang="en-US" dirty="0" smtClean="0"/>
              <a:t> 2002 study showed that elementary school teachers with advanced degrees in mathematics were associated with lower growth in mathematic achievement by their pupils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35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So what?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None of the studies address questions about what </a:t>
            </a:r>
            <a:r>
              <a:rPr lang="en-US" i="1" dirty="0" smtClean="0"/>
              <a:t>professionally</a:t>
            </a:r>
            <a:r>
              <a:rPr lang="en-US" dirty="0" smtClean="0"/>
              <a:t> valuable knowledge teachers gained through their subject matter preparation</a:t>
            </a:r>
            <a:endParaRPr lang="en-US" dirty="0"/>
          </a:p>
        </p:txBody>
      </p:sp>
      <p:pic>
        <p:nvPicPr>
          <p:cNvPr id="5" name="Content Placeholder 4" descr="mathsteach.jp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4" r="56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2149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The second problem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Language and learning</a:t>
            </a:r>
          </a:p>
          <a:p>
            <a:r>
              <a:rPr lang="en-US" dirty="0" smtClean="0"/>
              <a:t>Exploratory talk, dialogue, ‘inter-thinking’</a:t>
            </a:r>
          </a:p>
          <a:p>
            <a:r>
              <a:rPr lang="en-US" dirty="0" smtClean="0"/>
              <a:t>Challenging the IRF or IRE sequence</a:t>
            </a:r>
          </a:p>
          <a:p>
            <a:r>
              <a:rPr lang="en-US" dirty="0" smtClean="0"/>
              <a:t>Thought and language</a:t>
            </a:r>
          </a:p>
          <a:p>
            <a:endParaRPr lang="en-US" dirty="0"/>
          </a:p>
          <a:p>
            <a:pPr lvl="2"/>
            <a:r>
              <a:rPr lang="en-US" dirty="0" err="1" smtClean="0"/>
              <a:t>Vygotsky</a:t>
            </a:r>
            <a:r>
              <a:rPr lang="en-US" dirty="0" smtClean="0"/>
              <a:t>, Britton, Bullock, Barnes, Alexander, </a:t>
            </a:r>
            <a:r>
              <a:rPr lang="en-US" dirty="0" err="1" smtClean="0"/>
              <a:t>Nystrand</a:t>
            </a:r>
            <a:r>
              <a:rPr lang="en-US" dirty="0" smtClean="0"/>
              <a:t>, Mercer,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95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For example: Dialogic teaching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the different contexts of talk – whole class, collective (teacher-led) group, collaborative (pupil-led) group, individual</a:t>
            </a:r>
            <a:r>
              <a:rPr lang="en-US" dirty="0" smtClean="0"/>
              <a:t>; </a:t>
            </a:r>
            <a:endParaRPr lang="en-US" dirty="0"/>
          </a:p>
          <a:p>
            <a:r>
              <a:rPr lang="en-US" dirty="0"/>
              <a:t>the purpose of questions (e.g. elicitation, recall, instruction, management, routine, probing) and their structure (e.g. closed, open, directive, leading, narrow, discursive)</a:t>
            </a:r>
            <a:r>
              <a:rPr lang="en-US" dirty="0" smtClean="0"/>
              <a:t>; </a:t>
            </a:r>
            <a:endParaRPr lang="en-US" dirty="0"/>
          </a:p>
          <a:p>
            <a:r>
              <a:rPr lang="en-US" dirty="0"/>
              <a:t>the form of answers (e.g. factual, analytical, speculative, </a:t>
            </a:r>
            <a:r>
              <a:rPr lang="en-US" dirty="0" err="1"/>
              <a:t>hypothesising</a:t>
            </a:r>
            <a:r>
              <a:rPr lang="en-US" dirty="0"/>
              <a:t>, evaluative) and their length; </a:t>
            </a:r>
          </a:p>
          <a:p>
            <a:r>
              <a:rPr lang="en-US" dirty="0"/>
              <a:t>the feedback which answers receive (e.g. evaluative, motivational, diagnostic, neutral)</a:t>
            </a:r>
            <a:r>
              <a:rPr lang="en-US" dirty="0" smtClean="0"/>
              <a:t>; </a:t>
            </a:r>
            <a:endParaRPr lang="en-US" dirty="0"/>
          </a:p>
          <a:p>
            <a:r>
              <a:rPr lang="en-US" dirty="0"/>
              <a:t>the way answers are built upon in order to take thinking forward; </a:t>
            </a:r>
          </a:p>
          <a:p>
            <a:r>
              <a:rPr lang="en-US" dirty="0"/>
              <a:t>the length of exchanges; </a:t>
            </a:r>
          </a:p>
          <a:p>
            <a:r>
              <a:rPr lang="en-US" dirty="0"/>
              <a:t>roles and procedures for pupil-pupil discussion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/>
              <a:t>classroom climate and relationships; </a:t>
            </a:r>
          </a:p>
          <a:p>
            <a:r>
              <a:rPr lang="en-US" dirty="0"/>
              <a:t>classroom </a:t>
            </a:r>
            <a:r>
              <a:rPr lang="en-US" dirty="0" err="1"/>
              <a:t>organisation</a:t>
            </a:r>
            <a:r>
              <a:rPr lang="en-US" dirty="0"/>
              <a:t> and layout; </a:t>
            </a:r>
          </a:p>
          <a:p>
            <a:r>
              <a:rPr lang="en-US" dirty="0"/>
              <a:t>lesson planning and structure; </a:t>
            </a:r>
          </a:p>
          <a:p>
            <a:r>
              <a:rPr lang="en-US" dirty="0"/>
              <a:t>the teacher subject knowledge needed for extended exchanges; </a:t>
            </a:r>
          </a:p>
          <a:p>
            <a:r>
              <a:rPr lang="en-US" dirty="0"/>
              <a:t>ground rules governing the effective conduct of dialogic talk in classroom settings (attending, </a:t>
            </a:r>
          </a:p>
          <a:p>
            <a:r>
              <a:rPr lang="en-US" dirty="0"/>
              <a:t>listening, speaking loudly and clearly, respecting alternative viewpoints </a:t>
            </a:r>
            <a:r>
              <a:rPr lang="en-US" dirty="0" err="1"/>
              <a:t>etc</a:t>
            </a:r>
            <a:r>
              <a:rPr lang="en-US" dirty="0"/>
              <a:t>).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(Alexander 2003)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26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610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400" b="1" dirty="0"/>
              <a:t>Scientific and Spontaneous Concepts</a:t>
            </a:r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381000" y="3962400"/>
            <a:ext cx="2667000" cy="2667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charset="0"/>
              </a:rPr>
              <a:t>Spontaneous</a:t>
            </a:r>
          </a:p>
          <a:p>
            <a:pPr algn="ctr" eaLnBrk="0" hangingPunct="0"/>
            <a:r>
              <a:rPr lang="en-US" sz="2400">
                <a:latin typeface="Times New Roman" charset="0"/>
              </a:rPr>
              <a:t>Concepts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 flipV="1">
            <a:off x="381000" y="1143000"/>
            <a:ext cx="2667000" cy="2667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0" hangingPunct="0"/>
            <a:r>
              <a:rPr lang="en-US" sz="2400">
                <a:latin typeface="Times New Roman" charset="0"/>
              </a:rPr>
              <a:t>Scientific</a:t>
            </a:r>
          </a:p>
          <a:p>
            <a:pPr algn="ctr" eaLnBrk="0" hangingPunct="0"/>
            <a:r>
              <a:rPr lang="en-US" sz="2400">
                <a:latin typeface="Times New Roman" charset="0"/>
              </a:rPr>
              <a:t>Concepts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276600" y="1295400"/>
            <a:ext cx="502724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 sz="2000" dirty="0">
                <a:latin typeface="+mn-lt"/>
              </a:rPr>
              <a:t>Impose on child logically defined concepts </a:t>
            </a:r>
          </a:p>
          <a:p>
            <a:pPr>
              <a:buFontTx/>
              <a:buChar char="•"/>
            </a:pPr>
            <a:r>
              <a:rPr lang="en-US" sz="2000" dirty="0">
                <a:latin typeface="+mn-lt"/>
              </a:rPr>
              <a:t>Scientific concepts move ‘downwards’ 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towards greater concreteness</a:t>
            </a:r>
          </a:p>
          <a:p>
            <a:pPr>
              <a:buFontTx/>
              <a:buChar char="•"/>
            </a:pPr>
            <a:r>
              <a:rPr lang="en-US" sz="2000" dirty="0">
                <a:latin typeface="+mn-lt"/>
              </a:rPr>
              <a:t>Evolve in highly structured and specialized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 activity of classroom instruction 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429000" y="4343400"/>
            <a:ext cx="446789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 sz="2000" dirty="0">
                <a:latin typeface="+mn-lt"/>
              </a:rPr>
              <a:t>Concepts emerge from the child’s own </a:t>
            </a:r>
          </a:p>
          <a:p>
            <a:r>
              <a:rPr lang="en-US" sz="2000" dirty="0">
                <a:latin typeface="+mn-lt"/>
              </a:rPr>
              <a:t>reflections of everyday experience</a:t>
            </a:r>
          </a:p>
          <a:p>
            <a:pPr>
              <a:buFontTx/>
              <a:buChar char="•"/>
            </a:pPr>
            <a:r>
              <a:rPr lang="en-US" sz="2000" dirty="0">
                <a:latin typeface="+mn-lt"/>
              </a:rPr>
              <a:t>Spontaneous concepts move upwards 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towards greater abstractness</a:t>
            </a:r>
          </a:p>
          <a:p>
            <a:pPr>
              <a:buFontTx/>
              <a:buChar char="•"/>
            </a:pPr>
            <a:r>
              <a:rPr lang="en-US" sz="2000" dirty="0">
                <a:latin typeface="+mn-lt"/>
              </a:rPr>
              <a:t>Develops in child’s everyday learning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environment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90415" y="3567723"/>
            <a:ext cx="23972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1" i="1" dirty="0">
                <a:latin typeface="Times New Roman" charset="0"/>
              </a:rPr>
              <a:t>Mature </a:t>
            </a:r>
            <a:r>
              <a:rPr lang="en-US" sz="2400" b="1" i="1" dirty="0" smtClean="0">
                <a:latin typeface="Times New Roman" charset="0"/>
              </a:rPr>
              <a:t>concepts 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203325" y="6289675"/>
            <a:ext cx="99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i="1">
                <a:latin typeface="Times New Roman" charset="0"/>
              </a:rPr>
              <a:t>Object</a:t>
            </a:r>
            <a:endParaRPr lang="en-US" sz="2400">
              <a:latin typeface="Times New Roman" charset="0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066800" y="990600"/>
            <a:ext cx="1198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i="1">
                <a:latin typeface="Times New Roman" charset="0"/>
              </a:rPr>
              <a:t>Concept</a:t>
            </a:r>
            <a:endParaRPr lang="en-US" sz="2400"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29000" y="3486834"/>
            <a:ext cx="1060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In the ZPD</a:t>
            </a:r>
            <a:endParaRPr lang="en-US" b="1" dirty="0"/>
          </a:p>
        </p:txBody>
      </p:sp>
      <p:sp>
        <p:nvSpPr>
          <p:cNvPr id="3" name="Left Arrow 2"/>
          <p:cNvSpPr/>
          <p:nvPr/>
        </p:nvSpPr>
        <p:spPr>
          <a:xfrm>
            <a:off x="3048000" y="3700306"/>
            <a:ext cx="381000" cy="219388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63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Young children’s concept development</a:t>
            </a:r>
            <a:endParaRPr lang="en-US" sz="36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May not be conceptual (whether from a Piagetian or </a:t>
            </a:r>
            <a:r>
              <a:rPr lang="en-US" dirty="0" err="1" smtClean="0"/>
              <a:t>Vygotskian</a:t>
            </a:r>
            <a:r>
              <a:rPr lang="en-US" dirty="0" smtClean="0"/>
              <a:t> perspective)</a:t>
            </a:r>
          </a:p>
          <a:p>
            <a:r>
              <a:rPr lang="en-US" dirty="0" smtClean="0"/>
              <a:t>May not be about moving from concrete to abstract but between two sets of discursive practices based on ‘problems of practical and material necessity rather than problems of symbolic control’ (</a:t>
            </a:r>
            <a:r>
              <a:rPr lang="en-US" dirty="0" err="1" smtClean="0"/>
              <a:t>Walkerdine</a:t>
            </a:r>
            <a:r>
              <a:rPr lang="en-US" dirty="0" smtClean="0"/>
              <a:t> 1985, 1989) </a:t>
            </a:r>
          </a:p>
          <a:p>
            <a:r>
              <a:rPr lang="en-US" dirty="0" smtClean="0"/>
              <a:t>But also when the context is familiar, young children may certainly be capable of drawing inferences that are conceptual (Donaldson 1978)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75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Pleasurable symbolic play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imaginative situation, the defining characteristic of symbolic play, makes ‘play a means of developing abstract thought’ and therefore ‘a leading factor in development’ (</a:t>
            </a:r>
            <a:r>
              <a:rPr lang="en-US" dirty="0" err="1" smtClean="0"/>
              <a:t>Vygotsky</a:t>
            </a:r>
            <a:r>
              <a:rPr lang="en-US" dirty="0" smtClean="0"/>
              <a:t> 1978)</a:t>
            </a:r>
          </a:p>
          <a:p>
            <a:r>
              <a:rPr lang="en-US" dirty="0" smtClean="0"/>
              <a:t>Language and thinking are ‘generated by the power and pleasure children have in mastering the art of story’ (Fox 1989)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95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Pushpin.thmx</Template>
  <TotalTime>296</TotalTime>
  <Words>814</Words>
  <Application>Microsoft Office PowerPoint</Application>
  <PresentationFormat>On-screen Show (4:3)</PresentationFormat>
  <Paragraphs>83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Pushpin</vt:lpstr>
      <vt:lpstr>'Maths Talk':  Interaction, Concepts and Teachers' 'Subject Knowledge'</vt:lpstr>
      <vt:lpstr>Three interesting problems</vt:lpstr>
      <vt:lpstr>The first problem</vt:lpstr>
      <vt:lpstr>So what?</vt:lpstr>
      <vt:lpstr>The second problem</vt:lpstr>
      <vt:lpstr>For example: Dialogic teaching</vt:lpstr>
      <vt:lpstr>Scientific and Spontaneous Concepts</vt:lpstr>
      <vt:lpstr>Young children’s concept development</vt:lpstr>
      <vt:lpstr>Pleasurable symbolic play</vt:lpstr>
      <vt:lpstr>PowerPoint Presentation</vt:lpstr>
      <vt:lpstr>PowerPoint Presentation</vt:lpstr>
      <vt:lpstr>PowerPoint Presentation</vt:lpstr>
      <vt:lpstr>PowerPoint Presentation</vt:lpstr>
      <vt:lpstr>The third problem: how to make a difference?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Talk: Talk, Mathematical Concepts and Teachers’ Subject Knowledge</dc:title>
  <dc:creator>Viv Ellis</dc:creator>
  <cp:lastModifiedBy>Salmon, Davina</cp:lastModifiedBy>
  <cp:revision>11</cp:revision>
  <cp:lastPrinted>2014-03-18T13:17:13Z</cp:lastPrinted>
  <dcterms:created xsi:type="dcterms:W3CDTF">2014-02-20T08:38:50Z</dcterms:created>
  <dcterms:modified xsi:type="dcterms:W3CDTF">2014-03-18T14:02:32Z</dcterms:modified>
</cp:coreProperties>
</file>