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
  </p:notesMasterIdLst>
  <p:sldIdLst>
    <p:sldId id="256" r:id="rId2"/>
    <p:sldId id="258" r:id="rId3"/>
    <p:sldId id="263" r:id="rId4"/>
    <p:sldId id="261"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978" y="-6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D8DFC2-4ED0-4D47-9D0C-1B332055CB1E}" type="datetimeFigureOut">
              <a:rPr lang="en-GB" smtClean="0"/>
              <a:pPr/>
              <a:t>02/06/2014</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BFBF7F-A1BE-4EEE-B9A6-BBFC7CDC7175}" type="slidenum">
              <a:rPr lang="en-GB" smtClean="0"/>
              <a:pPr/>
              <a:t>‹#›</a:t>
            </a:fld>
            <a:endParaRPr lang="en-GB" dirty="0"/>
          </a:p>
        </p:txBody>
      </p:sp>
    </p:spTree>
    <p:extLst>
      <p:ext uri="{BB962C8B-B14F-4D97-AF65-F5344CB8AC3E}">
        <p14:creationId xmlns:p14="http://schemas.microsoft.com/office/powerpoint/2010/main" val="309741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Objectives of teaching Mathematics </a:t>
            </a:r>
            <a:endParaRPr lang="en-GB" sz="1200"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In practice</a:t>
            </a:r>
            <a:endParaRPr lang="en-GB" sz="1200"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Facts </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Discussion of terms and symbols, in small groups and with the whole class.  Keep ‘fact books’ and personalised ‘glossaries’. The book goes with the children to their new classes. The words and names become part of the child’s conceptual structures in time. </a:t>
            </a:r>
          </a:p>
          <a:p>
            <a:r>
              <a:rPr lang="en-GB" sz="1200" b="1" kern="1200" dirty="0" smtClean="0">
                <a:solidFill>
                  <a:schemeClr val="tx1"/>
                </a:solidFill>
                <a:effectLst/>
                <a:latin typeface="+mn-lt"/>
                <a:ea typeface="+mn-ea"/>
                <a:cs typeface="+mn-cs"/>
              </a:rPr>
              <a:t>Skills </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Procedures and methodology. Group discussions and conferences on strategies used and analysed. Error patterns discussed and also use ‘pretend children’s’ mistakes and seek explanations. ‘Can you explain to ...’ as a strategy.    </a:t>
            </a:r>
          </a:p>
          <a:p>
            <a:r>
              <a:rPr lang="en-GB" sz="1200" b="1" kern="1200" dirty="0" smtClean="0">
                <a:solidFill>
                  <a:schemeClr val="tx1"/>
                </a:solidFill>
                <a:effectLst/>
                <a:latin typeface="+mn-lt"/>
                <a:ea typeface="+mn-ea"/>
                <a:cs typeface="+mn-cs"/>
              </a:rPr>
              <a:t>Conceptual Structures </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Focus on explanations during practical tasks supporting formalisation. Create ‘cognitive conflict’ with class activity ‘ I agree’ ‘ I disagree’ statements, structured games and by modifying  closed lesson plans to generate discussions.   </a:t>
            </a:r>
          </a:p>
          <a:p>
            <a:r>
              <a:rPr lang="en-GB" sz="1200" b="1" kern="1200" dirty="0" smtClean="0">
                <a:solidFill>
                  <a:schemeClr val="tx1"/>
                </a:solidFill>
                <a:effectLst/>
                <a:latin typeface="+mn-lt"/>
                <a:ea typeface="+mn-ea"/>
                <a:cs typeface="+mn-cs"/>
              </a:rPr>
              <a:t>General Strategies </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A range of group and pairs problem-solving activities based on both ‘pure’ and ‘real-life’ mathematics. Develop problem-solving process of reasoning, conjecturing and communicating.  ‘Personal’ diaries to record own methods using word and diagrams to be completed when appropriate (after discussions). Home tasks and puzzles.   </a:t>
            </a:r>
          </a:p>
          <a:p>
            <a:r>
              <a:rPr lang="en-GB" sz="1200" b="1" kern="1200" dirty="0" smtClean="0">
                <a:solidFill>
                  <a:schemeClr val="tx1"/>
                </a:solidFill>
                <a:effectLst/>
                <a:latin typeface="+mn-lt"/>
                <a:ea typeface="+mn-ea"/>
                <a:cs typeface="+mn-cs"/>
              </a:rPr>
              <a:t>Attitudes to Mathematics </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Make mathematics have relevance to real-life by using distance learning tasks (home-based) involving parents.  Structured games and ‘talking’ tasks including those using calculators. Mathematics from existing stories and construction of new ‘group’ mathematical stories.   </a:t>
            </a:r>
          </a:p>
          <a:p>
            <a:endParaRPr lang="en-GB" dirty="0"/>
          </a:p>
        </p:txBody>
      </p:sp>
      <p:sp>
        <p:nvSpPr>
          <p:cNvPr id="4" name="Slide Number Placeholder 3"/>
          <p:cNvSpPr>
            <a:spLocks noGrp="1"/>
          </p:cNvSpPr>
          <p:nvPr>
            <p:ph type="sldNum" sz="quarter" idx="10"/>
          </p:nvPr>
        </p:nvSpPr>
        <p:spPr/>
        <p:txBody>
          <a:bodyPr/>
          <a:lstStyle/>
          <a:p>
            <a:fld id="{93BFBF7F-A1BE-4EEE-B9A6-BBFC7CDC7175}" type="slidenum">
              <a:rPr lang="en-GB" smtClean="0"/>
              <a:pPr/>
              <a:t>2</a:t>
            </a:fld>
            <a:endParaRPr lang="en-GB" dirty="0"/>
          </a:p>
        </p:txBody>
      </p:sp>
    </p:spTree>
    <p:extLst>
      <p:ext uri="{BB962C8B-B14F-4D97-AF65-F5344CB8AC3E}">
        <p14:creationId xmlns:p14="http://schemas.microsoft.com/office/powerpoint/2010/main" val="2924638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557485C-32C8-42DF-84CF-439832181574}" type="datetimeFigureOut">
              <a:rPr lang="en-GB" smtClean="0"/>
              <a:pPr/>
              <a:t>02/06/2014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884B7E6-7F85-4AF4-BF62-5FF6CCF1741D}" type="slidenum">
              <a:rPr lang="en-GB" smtClean="0"/>
              <a:pPr/>
              <a:t>‹#›</a:t>
            </a:fld>
            <a:endParaRPr lang="en-GB" dirty="0"/>
          </a:p>
        </p:txBody>
      </p:sp>
    </p:spTree>
    <p:extLst>
      <p:ext uri="{BB962C8B-B14F-4D97-AF65-F5344CB8AC3E}">
        <p14:creationId xmlns:p14="http://schemas.microsoft.com/office/powerpoint/2010/main" val="687159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557485C-32C8-42DF-84CF-439832181574}" type="datetimeFigureOut">
              <a:rPr lang="en-GB" smtClean="0"/>
              <a:pPr/>
              <a:t>02/06/2014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884B7E6-7F85-4AF4-BF62-5FF6CCF1741D}" type="slidenum">
              <a:rPr lang="en-GB" smtClean="0"/>
              <a:pPr/>
              <a:t>‹#›</a:t>
            </a:fld>
            <a:endParaRPr lang="en-GB" dirty="0"/>
          </a:p>
        </p:txBody>
      </p:sp>
    </p:spTree>
    <p:extLst>
      <p:ext uri="{BB962C8B-B14F-4D97-AF65-F5344CB8AC3E}">
        <p14:creationId xmlns:p14="http://schemas.microsoft.com/office/powerpoint/2010/main" val="3720574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557485C-32C8-42DF-84CF-439832181574}" type="datetimeFigureOut">
              <a:rPr lang="en-GB" smtClean="0"/>
              <a:pPr/>
              <a:t>02/06/2014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884B7E6-7F85-4AF4-BF62-5FF6CCF1741D}" type="slidenum">
              <a:rPr lang="en-GB" smtClean="0"/>
              <a:pPr/>
              <a:t>‹#›</a:t>
            </a:fld>
            <a:endParaRPr lang="en-GB" dirty="0"/>
          </a:p>
        </p:txBody>
      </p:sp>
    </p:spTree>
    <p:extLst>
      <p:ext uri="{BB962C8B-B14F-4D97-AF65-F5344CB8AC3E}">
        <p14:creationId xmlns:p14="http://schemas.microsoft.com/office/powerpoint/2010/main" val="125955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557485C-32C8-42DF-84CF-439832181574}" type="datetimeFigureOut">
              <a:rPr lang="en-GB" smtClean="0"/>
              <a:pPr/>
              <a:t>02/06/2014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884B7E6-7F85-4AF4-BF62-5FF6CCF1741D}" type="slidenum">
              <a:rPr lang="en-GB" smtClean="0"/>
              <a:pPr/>
              <a:t>‹#›</a:t>
            </a:fld>
            <a:endParaRPr lang="en-GB" dirty="0"/>
          </a:p>
        </p:txBody>
      </p:sp>
    </p:spTree>
    <p:extLst>
      <p:ext uri="{BB962C8B-B14F-4D97-AF65-F5344CB8AC3E}">
        <p14:creationId xmlns:p14="http://schemas.microsoft.com/office/powerpoint/2010/main" val="1736796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57485C-32C8-42DF-84CF-439832181574}" type="datetimeFigureOut">
              <a:rPr lang="en-GB" smtClean="0"/>
              <a:pPr/>
              <a:t>02/06/2014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884B7E6-7F85-4AF4-BF62-5FF6CCF1741D}" type="slidenum">
              <a:rPr lang="en-GB" smtClean="0"/>
              <a:pPr/>
              <a:t>‹#›</a:t>
            </a:fld>
            <a:endParaRPr lang="en-GB" dirty="0"/>
          </a:p>
        </p:txBody>
      </p:sp>
    </p:spTree>
    <p:extLst>
      <p:ext uri="{BB962C8B-B14F-4D97-AF65-F5344CB8AC3E}">
        <p14:creationId xmlns:p14="http://schemas.microsoft.com/office/powerpoint/2010/main" val="2082778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557485C-32C8-42DF-84CF-439832181574}" type="datetimeFigureOut">
              <a:rPr lang="en-GB" smtClean="0"/>
              <a:pPr/>
              <a:t>02/06/2014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884B7E6-7F85-4AF4-BF62-5FF6CCF1741D}" type="slidenum">
              <a:rPr lang="en-GB" smtClean="0"/>
              <a:pPr/>
              <a:t>‹#›</a:t>
            </a:fld>
            <a:endParaRPr lang="en-GB" dirty="0"/>
          </a:p>
        </p:txBody>
      </p:sp>
    </p:spTree>
    <p:extLst>
      <p:ext uri="{BB962C8B-B14F-4D97-AF65-F5344CB8AC3E}">
        <p14:creationId xmlns:p14="http://schemas.microsoft.com/office/powerpoint/2010/main" val="2707347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557485C-32C8-42DF-84CF-439832181574}" type="datetimeFigureOut">
              <a:rPr lang="en-GB" smtClean="0"/>
              <a:pPr/>
              <a:t>02/06/2014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1884B7E6-7F85-4AF4-BF62-5FF6CCF1741D}" type="slidenum">
              <a:rPr lang="en-GB" smtClean="0"/>
              <a:pPr/>
              <a:t>‹#›</a:t>
            </a:fld>
            <a:endParaRPr lang="en-GB" dirty="0"/>
          </a:p>
        </p:txBody>
      </p:sp>
    </p:spTree>
    <p:extLst>
      <p:ext uri="{BB962C8B-B14F-4D97-AF65-F5344CB8AC3E}">
        <p14:creationId xmlns:p14="http://schemas.microsoft.com/office/powerpoint/2010/main" val="3738877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557485C-32C8-42DF-84CF-439832181574}" type="datetimeFigureOut">
              <a:rPr lang="en-GB" smtClean="0"/>
              <a:pPr/>
              <a:t>02/06/2014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1884B7E6-7F85-4AF4-BF62-5FF6CCF1741D}" type="slidenum">
              <a:rPr lang="en-GB" smtClean="0"/>
              <a:pPr/>
              <a:t>‹#›</a:t>
            </a:fld>
            <a:endParaRPr lang="en-GB" dirty="0"/>
          </a:p>
        </p:txBody>
      </p:sp>
    </p:spTree>
    <p:extLst>
      <p:ext uri="{BB962C8B-B14F-4D97-AF65-F5344CB8AC3E}">
        <p14:creationId xmlns:p14="http://schemas.microsoft.com/office/powerpoint/2010/main" val="3501356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57485C-32C8-42DF-84CF-439832181574}" type="datetimeFigureOut">
              <a:rPr lang="en-GB" smtClean="0"/>
              <a:pPr/>
              <a:t>02/06/2014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1884B7E6-7F85-4AF4-BF62-5FF6CCF1741D}" type="slidenum">
              <a:rPr lang="en-GB" smtClean="0"/>
              <a:pPr/>
              <a:t>‹#›</a:t>
            </a:fld>
            <a:endParaRPr lang="en-GB" dirty="0"/>
          </a:p>
        </p:txBody>
      </p:sp>
    </p:spTree>
    <p:extLst>
      <p:ext uri="{BB962C8B-B14F-4D97-AF65-F5344CB8AC3E}">
        <p14:creationId xmlns:p14="http://schemas.microsoft.com/office/powerpoint/2010/main" val="3569739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57485C-32C8-42DF-84CF-439832181574}" type="datetimeFigureOut">
              <a:rPr lang="en-GB" smtClean="0"/>
              <a:pPr/>
              <a:t>02/06/2014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884B7E6-7F85-4AF4-BF62-5FF6CCF1741D}" type="slidenum">
              <a:rPr lang="en-GB" smtClean="0"/>
              <a:pPr/>
              <a:t>‹#›</a:t>
            </a:fld>
            <a:endParaRPr lang="en-GB" dirty="0"/>
          </a:p>
        </p:txBody>
      </p:sp>
    </p:spTree>
    <p:extLst>
      <p:ext uri="{BB962C8B-B14F-4D97-AF65-F5344CB8AC3E}">
        <p14:creationId xmlns:p14="http://schemas.microsoft.com/office/powerpoint/2010/main" val="1219753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57485C-32C8-42DF-84CF-439832181574}" type="datetimeFigureOut">
              <a:rPr lang="en-GB" smtClean="0"/>
              <a:pPr/>
              <a:t>02/06/2014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884B7E6-7F85-4AF4-BF62-5FF6CCF1741D}" type="slidenum">
              <a:rPr lang="en-GB" smtClean="0"/>
              <a:pPr/>
              <a:t>‹#›</a:t>
            </a:fld>
            <a:endParaRPr lang="en-GB" dirty="0"/>
          </a:p>
        </p:txBody>
      </p:sp>
    </p:spTree>
    <p:extLst>
      <p:ext uri="{BB962C8B-B14F-4D97-AF65-F5344CB8AC3E}">
        <p14:creationId xmlns:p14="http://schemas.microsoft.com/office/powerpoint/2010/main" val="4202972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57485C-32C8-42DF-84CF-439832181574}" type="datetimeFigureOut">
              <a:rPr lang="en-GB" smtClean="0"/>
              <a:pPr/>
              <a:t>02/06/2014</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84B7E6-7F85-4AF4-BF62-5FF6CCF1741D}" type="slidenum">
              <a:rPr lang="en-GB" smtClean="0"/>
              <a:pPr/>
              <a:t>‹#›</a:t>
            </a:fld>
            <a:endParaRPr lang="en-GB" dirty="0"/>
          </a:p>
        </p:txBody>
      </p:sp>
    </p:spTree>
    <p:extLst>
      <p:ext uri="{BB962C8B-B14F-4D97-AF65-F5344CB8AC3E}">
        <p14:creationId xmlns:p14="http://schemas.microsoft.com/office/powerpoint/2010/main" val="8585726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
            </a:r>
            <a:br>
              <a:rPr lang="en-GB" smtClean="0"/>
            </a:br>
            <a:endParaRPr lang="en-GB" dirty="0"/>
          </a:p>
        </p:txBody>
      </p:sp>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395535" y="476672"/>
            <a:ext cx="1375093" cy="1008112"/>
          </a:xfrm>
          <a:prstGeom prst="rect">
            <a:avLst/>
          </a:prstGeom>
        </p:spPr>
      </p:pic>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7596336" y="404664"/>
            <a:ext cx="1163062" cy="882713"/>
          </a:xfrm>
          <a:prstGeom prst="rect">
            <a:avLst/>
          </a:prstGeom>
        </p:spPr>
      </p:pic>
      <p:pic>
        <p:nvPicPr>
          <p:cNvPr id="2051"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6066" y="5661248"/>
            <a:ext cx="944563"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7"/>
          <p:cNvPicPr/>
          <p:nvPr/>
        </p:nvPicPr>
        <p:blipFill>
          <a:blip r:embed="rId5" cstate="print">
            <a:extLst>
              <a:ext uri="{28A0092B-C50C-407E-A947-70E740481C1C}">
                <a14:useLocalDpi xmlns:a14="http://schemas.microsoft.com/office/drawing/2010/main" val="0"/>
              </a:ext>
            </a:extLst>
          </a:blip>
          <a:stretch>
            <a:fillRect/>
          </a:stretch>
        </p:blipFill>
        <p:spPr bwMode="auto">
          <a:xfrm>
            <a:off x="3851920" y="5862996"/>
            <a:ext cx="1169035" cy="541655"/>
          </a:xfrm>
          <a:prstGeom prst="rect">
            <a:avLst/>
          </a:prstGeom>
          <a:noFill/>
          <a:ln>
            <a:noFill/>
          </a:ln>
        </p:spPr>
      </p:pic>
      <p:pic>
        <p:nvPicPr>
          <p:cNvPr id="9" name="Picture 8" descr="untitled"/>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191783" y="5859587"/>
            <a:ext cx="1498600" cy="509905"/>
          </a:xfrm>
          <a:prstGeom prst="rect">
            <a:avLst/>
          </a:prstGeom>
          <a:noFill/>
          <a:ln>
            <a:noFill/>
          </a:ln>
        </p:spPr>
      </p:pic>
      <p:sp>
        <p:nvSpPr>
          <p:cNvPr id="12" name="TextBox 11"/>
          <p:cNvSpPr txBox="1"/>
          <p:nvPr/>
        </p:nvSpPr>
        <p:spPr>
          <a:xfrm>
            <a:off x="1115616" y="2060848"/>
            <a:ext cx="6912768" cy="3323987"/>
          </a:xfrm>
          <a:prstGeom prst="rect">
            <a:avLst/>
          </a:prstGeom>
          <a:noFill/>
        </p:spPr>
        <p:txBody>
          <a:bodyPr wrap="square" rtlCol="0">
            <a:spAutoFit/>
          </a:bodyPr>
          <a:lstStyle/>
          <a:p>
            <a:pPr algn="ctr"/>
            <a:r>
              <a:rPr lang="en-GB" sz="5400" dirty="0" smtClean="0"/>
              <a:t>Objectives of Mathematics teaching</a:t>
            </a:r>
          </a:p>
          <a:p>
            <a:pPr algn="ctr"/>
            <a:endParaRPr lang="en-GB" sz="5400" dirty="0" smtClean="0"/>
          </a:p>
          <a:p>
            <a:pPr algn="ctr"/>
            <a:r>
              <a:rPr lang="en-GB" sz="4800" dirty="0" err="1" smtClean="0"/>
              <a:t>Valsa</a:t>
            </a:r>
            <a:r>
              <a:rPr lang="en-GB" sz="4800" dirty="0" smtClean="0"/>
              <a:t> </a:t>
            </a:r>
            <a:r>
              <a:rPr lang="en-GB" sz="4800" dirty="0" err="1" smtClean="0"/>
              <a:t>Koshy</a:t>
            </a:r>
            <a:r>
              <a:rPr lang="en-GB" sz="4800" dirty="0" smtClean="0"/>
              <a:t>  </a:t>
            </a:r>
            <a:endParaRPr lang="en-GB" sz="4800" dirty="0"/>
          </a:p>
        </p:txBody>
      </p:sp>
    </p:spTree>
    <p:extLst>
      <p:ext uri="{BB962C8B-B14F-4D97-AF65-F5344CB8AC3E}">
        <p14:creationId xmlns:p14="http://schemas.microsoft.com/office/powerpoint/2010/main" val="21770324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5865515"/>
          </a:xfrm>
        </p:spPr>
        <p:txBody>
          <a:bodyPr>
            <a:noAutofit/>
          </a:bodyPr>
          <a:lstStyle/>
          <a:p>
            <a:r>
              <a:rPr lang="en-GB" sz="2800" i="1" dirty="0" smtClean="0"/>
              <a:t>Facts</a:t>
            </a:r>
            <a:r>
              <a:rPr lang="en-GB" sz="2800" dirty="0" smtClean="0"/>
              <a:t> -  basic ‘atoms’ of mathematical knowledge</a:t>
            </a:r>
          </a:p>
          <a:p>
            <a:pPr lvl="0"/>
            <a:r>
              <a:rPr lang="en-GB" sz="2800" i="1" dirty="0" smtClean="0"/>
              <a:t>Skills</a:t>
            </a:r>
            <a:r>
              <a:rPr lang="en-GB" sz="2800" dirty="0" smtClean="0"/>
              <a:t>  -  well-defined multi-step procedures, learned with understanding through discussions, explanations and examples.</a:t>
            </a:r>
          </a:p>
          <a:p>
            <a:pPr lvl="0"/>
            <a:r>
              <a:rPr lang="en-GB" sz="2800" i="1" dirty="0" smtClean="0"/>
              <a:t>Conceptual structures - </a:t>
            </a:r>
            <a:r>
              <a:rPr lang="en-GB" sz="2800" dirty="0" smtClean="0"/>
              <a:t> a set of concepts and their inter-relationships.</a:t>
            </a:r>
          </a:p>
          <a:p>
            <a:pPr lvl="0"/>
            <a:r>
              <a:rPr lang="en-GB" sz="2800" i="1" dirty="0" smtClean="0"/>
              <a:t>General strategies - - problem solving strategies </a:t>
            </a:r>
          </a:p>
          <a:p>
            <a:pPr lvl="0"/>
            <a:r>
              <a:rPr lang="en-GB" sz="2800" i="1" dirty="0" smtClean="0"/>
              <a:t>Attitudes to Mathematics</a:t>
            </a:r>
            <a:r>
              <a:rPr lang="en-GB" sz="2800" dirty="0" smtClean="0"/>
              <a:t> involve the learner’s feelings and responses. All learners should be encouraged to enjoy mathematics and apply it. </a:t>
            </a:r>
          </a:p>
          <a:p>
            <a:r>
              <a:rPr lang="en-GB" sz="2800" dirty="0" smtClean="0"/>
              <a:t>A</a:t>
            </a:r>
            <a:r>
              <a:rPr lang="en-GB" sz="2800" i="1" dirty="0" smtClean="0"/>
              <a:t>ppreciation</a:t>
            </a:r>
            <a:r>
              <a:rPr lang="en-GB" sz="2800" dirty="0" smtClean="0"/>
              <a:t> involves awareness of the role of mathematics in everyday life (HMI 1979; </a:t>
            </a:r>
            <a:r>
              <a:rPr lang="en-GB" sz="2800" dirty="0" err="1" smtClean="0"/>
              <a:t>Koshy</a:t>
            </a:r>
            <a:r>
              <a:rPr lang="en-GB" sz="2800" dirty="0" smtClean="0"/>
              <a:t>, 1999 and 2011)</a:t>
            </a:r>
          </a:p>
          <a:p>
            <a:pPr lvl="0"/>
            <a:endParaRPr lang="en-GB" sz="2800" b="1" dirty="0" smtClean="0"/>
          </a:p>
        </p:txBody>
      </p:sp>
    </p:spTree>
    <p:extLst>
      <p:ext uri="{BB962C8B-B14F-4D97-AF65-F5344CB8AC3E}">
        <p14:creationId xmlns:p14="http://schemas.microsoft.com/office/powerpoint/2010/main" val="30242782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rmAutofit fontScale="92500"/>
          </a:bodyPr>
          <a:lstStyle/>
          <a:p>
            <a:pPr algn="ctr">
              <a:buNone/>
            </a:pPr>
            <a:r>
              <a:rPr lang="en-GB" sz="4700" dirty="0" err="1" smtClean="0"/>
              <a:t>Neuro</a:t>
            </a:r>
            <a:r>
              <a:rPr lang="en-GB" sz="4700" dirty="0" smtClean="0"/>
              <a:t>- scientific research</a:t>
            </a:r>
          </a:p>
          <a:p>
            <a:pPr>
              <a:buNone/>
            </a:pPr>
            <a:r>
              <a:rPr lang="en-GB" dirty="0" smtClean="0"/>
              <a:t>    </a:t>
            </a:r>
            <a:r>
              <a:rPr lang="en-GB" sz="3000" dirty="0" smtClean="0"/>
              <a:t>Talk is necessary not just for learning, but also for the building of the brain itself as a physical organism, thereby expanding its power. If, as has long been known, the first years of life -  and the primary phase of schooling, more or less - is one in which the brain in effect restructures itself, building cells, making new fibre connections between cells, pruning old ones, developing the capacity for learning, memory, emotional response and language, all on a scale which decreases markedly thereafter.  So, talking actively and vigorously fuels these processes.</a:t>
            </a:r>
          </a:p>
          <a:p>
            <a:endParaRPr lang="en-GB" sz="3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476672"/>
            <a:ext cx="8229600" cy="5649491"/>
          </a:xfrm>
        </p:spPr>
        <p:txBody>
          <a:bodyPr>
            <a:normAutofit fontScale="92500"/>
          </a:bodyPr>
          <a:lstStyle/>
          <a:p>
            <a:pPr>
              <a:buNone/>
            </a:pPr>
            <a:r>
              <a:rPr lang="en-GB" dirty="0" smtClean="0"/>
              <a:t>    </a:t>
            </a:r>
          </a:p>
          <a:p>
            <a:pPr>
              <a:buNone/>
            </a:pPr>
            <a:r>
              <a:rPr lang="en-GB" dirty="0" smtClean="0"/>
              <a:t>	The nature of the human mind, on meta-cognition and on collaborative learning - all converge on the principle that children must think for themselves before they truly know and understand, and that teaching must provide them with those linguistic opportunities and encounters which will enable them to do so.</a:t>
            </a:r>
          </a:p>
          <a:p>
            <a:endParaRPr lang="en-GB" sz="3600" dirty="0" smtClean="0"/>
          </a:p>
          <a:p>
            <a:r>
              <a:rPr lang="en-GB" dirty="0" smtClean="0"/>
              <a:t>Robin Alexander (2008) </a:t>
            </a:r>
            <a:r>
              <a:rPr lang="en-GB" i="1" dirty="0" smtClean="0"/>
              <a:t>Rethinking classroom talk </a:t>
            </a:r>
            <a:endParaRPr lang="en-GB" i="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279</TotalTime>
  <Words>207</Words>
  <Application>Microsoft Office PowerPoint</Application>
  <PresentationFormat>On-screen Show (4:3)</PresentationFormat>
  <Paragraphs>31</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 </vt:lpstr>
      <vt:lpstr>PowerPoint Presentation</vt:lpstr>
      <vt:lpstr>PowerPoint Presentation</vt:lpstr>
      <vt:lpstr>PowerPoint Presentation</vt:lpstr>
    </vt:vector>
  </TitlesOfParts>
  <Company>Wandsworth Borough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c:title>
  <dc:creator>Salmon, Davina</dc:creator>
  <cp:lastModifiedBy>Salmon, Davina</cp:lastModifiedBy>
  <cp:revision>35</cp:revision>
  <dcterms:created xsi:type="dcterms:W3CDTF">2014-02-24T15:41:29Z</dcterms:created>
  <dcterms:modified xsi:type="dcterms:W3CDTF">2014-06-02T09:48:24Z</dcterms:modified>
</cp:coreProperties>
</file>