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2"/>
  </p:handoutMasterIdLst>
  <p:sldIdLst>
    <p:sldId id="256" r:id="rId2"/>
    <p:sldId id="259" r:id="rId3"/>
    <p:sldId id="262" r:id="rId4"/>
    <p:sldId id="260" r:id="rId5"/>
    <p:sldId id="264" r:id="rId6"/>
    <p:sldId id="263" r:id="rId7"/>
    <p:sldId id="266" r:id="rId8"/>
    <p:sldId id="265" r:id="rId9"/>
    <p:sldId id="267" r:id="rId10"/>
    <p:sldId id="268" r:id="rId11"/>
    <p:sldId id="280" r:id="rId12"/>
    <p:sldId id="273" r:id="rId13"/>
    <p:sldId id="274" r:id="rId14"/>
    <p:sldId id="275" r:id="rId15"/>
    <p:sldId id="276" r:id="rId16"/>
    <p:sldId id="277" r:id="rId17"/>
    <p:sldId id="278" r:id="rId18"/>
    <p:sldId id="279" r:id="rId19"/>
    <p:sldId id="272" r:id="rId20"/>
    <p:sldId id="28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06" autoAdjust="0"/>
    <p:restoredTop sz="94660"/>
  </p:normalViewPr>
  <p:slideViewPr>
    <p:cSldViewPr snapToGrid="0" snapToObjects="1">
      <p:cViewPr>
        <p:scale>
          <a:sx n="108" d="100"/>
          <a:sy n="108" d="100"/>
        </p:scale>
        <p:origin x="-7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B0A863-25B8-3F41-BCA9-5FE4BB68369C}" type="datetimeFigureOut">
              <a:rPr lang="en-US" smtClean="0"/>
              <a:t>1/9/2015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ACF54DB-0C9D-914A-81F2-F4A2A0C09FD2}" type="slidenum">
              <a:rPr lang="en-US" smtClean="0"/>
              <a:t>‹#›</a:t>
            </a:fld>
            <a:endParaRPr lang="en-US"/>
          </a:p>
        </p:txBody>
      </p:sp>
    </p:spTree>
    <p:extLst>
      <p:ext uri="{BB962C8B-B14F-4D97-AF65-F5344CB8AC3E}">
        <p14:creationId xmlns:p14="http://schemas.microsoft.com/office/powerpoint/2010/main" val="8646597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8B856415-C249-5D45-BA59-49A696EA8BF9}"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3009755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B856415-C249-5D45-BA59-49A696EA8BF9}"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3839205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B856415-C249-5D45-BA59-49A696EA8BF9}"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26511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B856415-C249-5D45-BA59-49A696EA8BF9}"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2961551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8B856415-C249-5D45-BA59-49A696EA8BF9}"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155184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8B856415-C249-5D45-BA59-49A696EA8BF9}"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54119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8B856415-C249-5D45-BA59-49A696EA8BF9}" type="datetimeFigureOut">
              <a:rPr lang="en-US" smtClean="0"/>
              <a:t>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182634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8B856415-C249-5D45-BA59-49A696EA8BF9}" type="datetimeFigureOut">
              <a:rPr lang="en-US" smtClean="0"/>
              <a:t>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3626723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56415-C249-5D45-BA59-49A696EA8BF9}" type="datetimeFigureOut">
              <a:rPr lang="en-US" smtClean="0"/>
              <a:t>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1050818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B856415-C249-5D45-BA59-49A696EA8BF9}"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3313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B856415-C249-5D45-BA59-49A696EA8BF9}"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600C5-7AAA-7947-894E-8343AB0735C1}" type="slidenum">
              <a:rPr lang="en-US" smtClean="0"/>
              <a:t>‹#›</a:t>
            </a:fld>
            <a:endParaRPr lang="en-US"/>
          </a:p>
        </p:txBody>
      </p:sp>
    </p:spTree>
    <p:extLst>
      <p:ext uri="{BB962C8B-B14F-4D97-AF65-F5344CB8AC3E}">
        <p14:creationId xmlns:p14="http://schemas.microsoft.com/office/powerpoint/2010/main" val="1294258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56415-C249-5D45-BA59-49A696EA8BF9}" type="datetimeFigureOut">
              <a:rPr lang="en-US" smtClean="0"/>
              <a:t>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600C5-7AAA-7947-894E-8343AB0735C1}" type="slidenum">
              <a:rPr lang="en-US" smtClean="0"/>
              <a:t>‹#›</a:t>
            </a:fld>
            <a:endParaRPr lang="en-US"/>
          </a:p>
        </p:txBody>
      </p:sp>
    </p:spTree>
    <p:extLst>
      <p:ext uri="{BB962C8B-B14F-4D97-AF65-F5344CB8AC3E}">
        <p14:creationId xmlns:p14="http://schemas.microsoft.com/office/powerpoint/2010/main" val="2692638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Session One:</a:t>
            </a:r>
            <a:br>
              <a:rPr lang="en-GB" b="1" dirty="0" smtClean="0"/>
            </a:br>
            <a:r>
              <a:rPr lang="en-GB" b="1" dirty="0"/>
              <a:t/>
            </a:r>
            <a:br>
              <a:rPr lang="en-GB" b="1" dirty="0"/>
            </a:br>
            <a:r>
              <a:rPr lang="en-GB" b="1" dirty="0" smtClean="0"/>
              <a:t>Extending </a:t>
            </a:r>
            <a:r>
              <a:rPr lang="en-GB" b="1" dirty="0"/>
              <a:t>the teaching repertoire, developing </a:t>
            </a:r>
            <a:r>
              <a:rPr lang="en-GB" b="1" dirty="0" smtClean="0"/>
              <a:t>role play for talk</a:t>
            </a:r>
            <a:r>
              <a:rPr lang="en-GB" dirty="0"/>
              <a:t/>
            </a:r>
            <a:br>
              <a:rPr lang="en-GB" dirty="0"/>
            </a:br>
            <a:endParaRPr lang="en-US" dirty="0"/>
          </a:p>
        </p:txBody>
      </p:sp>
      <p:sp>
        <p:nvSpPr>
          <p:cNvPr id="3" name="Subtitle 2"/>
          <p:cNvSpPr>
            <a:spLocks noGrp="1"/>
          </p:cNvSpPr>
          <p:nvPr>
            <p:ph type="subTitle" idx="1"/>
          </p:nvPr>
        </p:nvSpPr>
        <p:spPr>
          <a:xfrm>
            <a:off x="1371600" y="3600450"/>
            <a:ext cx="6400800" cy="2038350"/>
          </a:xfrm>
        </p:spPr>
        <p:txBody>
          <a:bodyPr>
            <a:normAutofit fontScale="85000" lnSpcReduction="20000"/>
          </a:bodyPr>
          <a:lstStyle/>
          <a:p>
            <a:endParaRPr lang="en-US" dirty="0" smtClean="0"/>
          </a:p>
          <a:p>
            <a:r>
              <a:rPr lang="en-US" dirty="0" smtClean="0"/>
              <a:t>Dr. Helen Williams</a:t>
            </a:r>
          </a:p>
          <a:p>
            <a:endParaRPr lang="en-US" dirty="0" smtClean="0"/>
          </a:p>
          <a:p>
            <a:pPr algn="l"/>
            <a:r>
              <a:rPr lang="en-GB" b="1" i="1" dirty="0" smtClean="0"/>
              <a:t>“The </a:t>
            </a:r>
            <a:r>
              <a:rPr lang="en-GB" b="1" i="1" dirty="0"/>
              <a:t>relevance of role play to the learning </a:t>
            </a:r>
            <a:r>
              <a:rPr lang="en-GB" b="1" i="1" dirty="0" smtClean="0"/>
              <a:t>of </a:t>
            </a:r>
            <a:r>
              <a:rPr lang="en-GB" b="1" i="1" dirty="0"/>
              <a:t>mathematics in the primary classroom</a:t>
            </a:r>
            <a:r>
              <a:rPr lang="en-GB" b="1" i="1" dirty="0" smtClean="0"/>
              <a:t>.”</a:t>
            </a:r>
            <a:endParaRPr lang="en-GB" b="1" dirty="0"/>
          </a:p>
          <a:p>
            <a:endParaRPr lang="en-US" dirty="0" smtClean="0"/>
          </a:p>
          <a:p>
            <a:endParaRPr lang="en-US" dirty="0"/>
          </a:p>
        </p:txBody>
      </p:sp>
    </p:spTree>
    <p:extLst>
      <p:ext uri="{BB962C8B-B14F-4D97-AF65-F5344CB8AC3E}">
        <p14:creationId xmlns:p14="http://schemas.microsoft.com/office/powerpoint/2010/main" val="252798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
            </a:r>
            <a:br>
              <a:rPr lang="en-GB" b="1" dirty="0" smtClean="0">
                <a:solidFill>
                  <a:srgbClr val="FF0000"/>
                </a:solidFill>
              </a:rPr>
            </a:br>
            <a:r>
              <a:rPr lang="en-GB" b="1" dirty="0" smtClean="0">
                <a:solidFill>
                  <a:srgbClr val="FF0000"/>
                </a:solidFill>
              </a:rPr>
              <a:t>Some non</a:t>
            </a:r>
            <a:r>
              <a:rPr lang="en-GB" b="1" dirty="0">
                <a:solidFill>
                  <a:srgbClr val="FF0000"/>
                </a:solidFill>
              </a:rPr>
              <a:t>-</a:t>
            </a:r>
            <a:r>
              <a:rPr lang="en-GB" b="1" dirty="0" err="1">
                <a:solidFill>
                  <a:srgbClr val="FF0000"/>
                </a:solidFill>
              </a:rPr>
              <a:t>negotiables</a:t>
            </a:r>
            <a:r>
              <a:rPr lang="en-GB" b="1" dirty="0">
                <a:solidFill>
                  <a:srgbClr val="FF0000"/>
                </a:solidFill>
              </a:rPr>
              <a:t> </a:t>
            </a:r>
            <a:r>
              <a:rPr lang="en-GB" b="1" dirty="0" smtClean="0">
                <a:solidFill>
                  <a:srgbClr val="FF0000"/>
                </a:solidFill>
              </a:rPr>
              <a:t> for role play:</a:t>
            </a:r>
            <a:br>
              <a:rPr lang="en-GB" b="1" dirty="0" smtClean="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lvl="0" indent="0">
              <a:buNone/>
            </a:pPr>
            <a:r>
              <a:rPr lang="en-GB" dirty="0" smtClean="0"/>
              <a:t>Role play </a:t>
            </a:r>
            <a:r>
              <a:rPr lang="en-GB" dirty="0"/>
              <a:t>can be effective in learning maths, </a:t>
            </a:r>
            <a:r>
              <a:rPr lang="en-GB" dirty="0" smtClean="0"/>
              <a:t>if:</a:t>
            </a:r>
          </a:p>
          <a:p>
            <a:pPr marL="0" lvl="0" indent="0">
              <a:buNone/>
            </a:pPr>
            <a:endParaRPr lang="en-GB" dirty="0"/>
          </a:p>
          <a:p>
            <a:pPr lvl="0"/>
            <a:r>
              <a:rPr lang="en-GB" dirty="0" smtClean="0"/>
              <a:t>It is </a:t>
            </a:r>
            <a:r>
              <a:rPr lang="en-GB" dirty="0" smtClean="0">
                <a:solidFill>
                  <a:srgbClr val="FF0000"/>
                </a:solidFill>
              </a:rPr>
              <a:t>central</a:t>
            </a:r>
            <a:r>
              <a:rPr lang="en-GB" dirty="0" smtClean="0"/>
              <a:t> </a:t>
            </a:r>
            <a:r>
              <a:rPr lang="en-GB" dirty="0"/>
              <a:t>to what goes </a:t>
            </a:r>
            <a:r>
              <a:rPr lang="en-GB" dirty="0" smtClean="0"/>
              <a:t>on in the classroom</a:t>
            </a:r>
            <a:endParaRPr lang="en-GB" dirty="0"/>
          </a:p>
          <a:p>
            <a:pPr lvl="0"/>
            <a:r>
              <a:rPr lang="en-GB" dirty="0" smtClean="0">
                <a:solidFill>
                  <a:srgbClr val="FF0000"/>
                </a:solidFill>
              </a:rPr>
              <a:t>Children are involved </a:t>
            </a:r>
            <a:r>
              <a:rPr lang="en-GB" dirty="0"/>
              <a:t>in its </a:t>
            </a:r>
            <a:r>
              <a:rPr lang="en-GB" dirty="0" smtClean="0"/>
              <a:t>organisation, direction .</a:t>
            </a:r>
            <a:r>
              <a:rPr lang="en-GB" dirty="0"/>
              <a:t>..</a:t>
            </a:r>
          </a:p>
          <a:p>
            <a:pPr lvl="0"/>
            <a:r>
              <a:rPr lang="en-GB" dirty="0" smtClean="0">
                <a:solidFill>
                  <a:srgbClr val="FF0000"/>
                </a:solidFill>
              </a:rPr>
              <a:t>Adults are </a:t>
            </a:r>
            <a:r>
              <a:rPr lang="en-GB" dirty="0">
                <a:solidFill>
                  <a:srgbClr val="FF0000"/>
                </a:solidFill>
              </a:rPr>
              <a:t>actively involved</a:t>
            </a:r>
            <a:r>
              <a:rPr lang="en-GB" dirty="0"/>
              <a:t>, valuing the play, assessing, structuring and introducing new </a:t>
            </a:r>
            <a:r>
              <a:rPr lang="en-GB" dirty="0" smtClean="0"/>
              <a:t>challenges</a:t>
            </a:r>
          </a:p>
          <a:p>
            <a:pPr marL="0" lvl="0" indent="0">
              <a:buNone/>
            </a:pPr>
            <a:endParaRPr lang="en-GB" dirty="0" smtClean="0"/>
          </a:p>
          <a:p>
            <a:pPr marL="0" lvl="0" indent="0">
              <a:buNone/>
            </a:pPr>
            <a:r>
              <a:rPr lang="en-GB" dirty="0" smtClean="0"/>
              <a:t>and</a:t>
            </a:r>
            <a:endParaRPr lang="en-GB" dirty="0"/>
          </a:p>
          <a:p>
            <a:pPr lvl="0"/>
            <a:r>
              <a:rPr lang="en-GB" dirty="0" smtClean="0"/>
              <a:t>There are oportunities for children </a:t>
            </a:r>
            <a:r>
              <a:rPr lang="en-GB" dirty="0"/>
              <a:t>to </a:t>
            </a:r>
            <a:r>
              <a:rPr lang="en-GB" dirty="0">
                <a:solidFill>
                  <a:srgbClr val="FF0000"/>
                </a:solidFill>
              </a:rPr>
              <a:t>re-view their </a:t>
            </a:r>
            <a:r>
              <a:rPr lang="en-GB" dirty="0" smtClean="0">
                <a:solidFill>
                  <a:srgbClr val="FF0000"/>
                </a:solidFill>
              </a:rPr>
              <a:t>play and mathematics.</a:t>
            </a:r>
          </a:p>
          <a:p>
            <a:pPr lvl="0"/>
            <a:endParaRPr lang="en-GB" dirty="0">
              <a:solidFill>
                <a:srgbClr val="FF0000"/>
              </a:solidFill>
            </a:endParaRPr>
          </a:p>
          <a:p>
            <a:pPr marL="0" lvl="0" indent="0">
              <a:buNone/>
            </a:pPr>
            <a:r>
              <a:rPr lang="en-GB" b="1" dirty="0" smtClean="0">
                <a:solidFill>
                  <a:srgbClr val="000000"/>
                </a:solidFill>
              </a:rPr>
              <a:t>Helen Williams, 2014</a:t>
            </a:r>
            <a:endParaRPr lang="en-GB" b="1" dirty="0">
              <a:solidFill>
                <a:srgbClr val="000000"/>
              </a:solidFill>
            </a:endParaRPr>
          </a:p>
          <a:p>
            <a:pPr marL="0" lvl="0" indent="0">
              <a:buNone/>
            </a:pPr>
            <a:r>
              <a:rPr lang="en-GB" b="1" dirty="0">
                <a:solidFill>
                  <a:srgbClr val="000000"/>
                </a:solidFill>
              </a:rPr>
              <a:t> </a:t>
            </a:r>
          </a:p>
          <a:p>
            <a:endParaRPr lang="en-US" dirty="0"/>
          </a:p>
        </p:txBody>
      </p:sp>
    </p:spTree>
    <p:extLst>
      <p:ext uri="{BB962C8B-B14F-4D97-AF65-F5344CB8AC3E}">
        <p14:creationId xmlns:p14="http://schemas.microsoft.com/office/powerpoint/2010/main" val="1544774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7176"/>
            <a:ext cx="8229600" cy="5658987"/>
          </a:xfrm>
        </p:spPr>
        <p:txBody>
          <a:bodyPr>
            <a:noAutofit/>
          </a:bodyPr>
          <a:lstStyle/>
          <a:p>
            <a:pPr>
              <a:buNone/>
            </a:pPr>
            <a:r>
              <a:rPr lang="en-GB" sz="2000" b="1" dirty="0" smtClean="0">
                <a:solidFill>
                  <a:srgbClr val="000000"/>
                </a:solidFill>
              </a:rPr>
              <a:t>SOME </a:t>
            </a:r>
            <a:r>
              <a:rPr lang="en-GB" sz="2000" b="1" smtClean="0">
                <a:solidFill>
                  <a:srgbClr val="000000"/>
                </a:solidFill>
              </a:rPr>
              <a:t>ROLE PLAY SCENARIOS </a:t>
            </a:r>
            <a:r>
              <a:rPr lang="en-GB" sz="2000" b="1" dirty="0" smtClean="0">
                <a:solidFill>
                  <a:srgbClr val="000000"/>
                </a:solidFill>
              </a:rPr>
              <a:t>....</a:t>
            </a:r>
          </a:p>
          <a:p>
            <a:pPr>
              <a:buNone/>
            </a:pPr>
            <a:r>
              <a:rPr lang="en-GB" sz="2000" dirty="0" smtClean="0">
                <a:solidFill>
                  <a:srgbClr val="FF0000"/>
                </a:solidFill>
              </a:rPr>
              <a:t>Travel agents		Launderette					Spacecraft</a:t>
            </a:r>
          </a:p>
          <a:p>
            <a:pPr>
              <a:buNone/>
            </a:pPr>
            <a:r>
              <a:rPr lang="en-GB" sz="2000" dirty="0" smtClean="0">
                <a:solidFill>
                  <a:srgbClr val="FF0000"/>
                </a:solidFill>
              </a:rPr>
              <a:t>			Time machine			Animal Rescue </a:t>
            </a:r>
            <a:r>
              <a:rPr lang="en-GB" sz="2000" dirty="0">
                <a:solidFill>
                  <a:srgbClr val="FF0000"/>
                </a:solidFill>
              </a:rPr>
              <a:t>C</a:t>
            </a:r>
            <a:r>
              <a:rPr lang="en-GB" sz="2000" dirty="0" smtClean="0">
                <a:solidFill>
                  <a:srgbClr val="FF0000"/>
                </a:solidFill>
              </a:rPr>
              <a:t>entre</a:t>
            </a:r>
          </a:p>
          <a:p>
            <a:pPr>
              <a:buNone/>
            </a:pPr>
            <a:r>
              <a:rPr lang="en-GB" sz="2000" dirty="0" smtClean="0">
                <a:solidFill>
                  <a:srgbClr val="FF0000"/>
                </a:solidFill>
              </a:rPr>
              <a:t>	Mountain Rescue Centre					Floating Art Studio</a:t>
            </a:r>
          </a:p>
          <a:p>
            <a:pPr>
              <a:buNone/>
            </a:pPr>
            <a:r>
              <a:rPr lang="en-GB" sz="2000" dirty="0" smtClean="0">
                <a:solidFill>
                  <a:srgbClr val="FF0000"/>
                </a:solidFill>
              </a:rPr>
              <a:t>Horse riding stables		Archeologist’s site		Art Gallery</a:t>
            </a:r>
          </a:p>
          <a:p>
            <a:pPr>
              <a:buNone/>
            </a:pPr>
            <a:r>
              <a:rPr lang="en-GB" sz="2000" dirty="0" smtClean="0">
                <a:solidFill>
                  <a:srgbClr val="FF0000"/>
                </a:solidFill>
              </a:rPr>
              <a:t>						Secret Garden			Bank</a:t>
            </a:r>
          </a:p>
          <a:p>
            <a:pPr>
              <a:buNone/>
            </a:pPr>
            <a:r>
              <a:rPr lang="en-GB" sz="2000" dirty="0" smtClean="0">
                <a:solidFill>
                  <a:srgbClr val="FF0000"/>
                </a:solidFill>
              </a:rPr>
              <a:t>Desert island		Time Machine		Einstein’s Garden</a:t>
            </a:r>
          </a:p>
          <a:p>
            <a:pPr>
              <a:buNone/>
            </a:pPr>
            <a:r>
              <a:rPr lang="en-GB" sz="2000" dirty="0" smtClean="0">
                <a:solidFill>
                  <a:srgbClr val="FF0000"/>
                </a:solidFill>
              </a:rPr>
              <a:t>								Egyptian palace				Woodland </a:t>
            </a:r>
            <a:r>
              <a:rPr lang="en-GB" sz="2000" dirty="0">
                <a:solidFill>
                  <a:srgbClr val="FF0000"/>
                </a:solidFill>
              </a:rPr>
              <a:t>shop</a:t>
            </a:r>
          </a:p>
          <a:p>
            <a:pPr>
              <a:buNone/>
            </a:pPr>
            <a:r>
              <a:rPr lang="en-GB" sz="2000" dirty="0">
                <a:solidFill>
                  <a:srgbClr val="FF0000"/>
                </a:solidFill>
              </a:rPr>
              <a:t>Hobbit house</a:t>
            </a:r>
            <a:endParaRPr lang="en-GB" sz="2000" dirty="0" smtClean="0">
              <a:solidFill>
                <a:srgbClr val="FF0000"/>
              </a:solidFill>
            </a:endParaRPr>
          </a:p>
          <a:p>
            <a:pPr>
              <a:buNone/>
            </a:pPr>
            <a:r>
              <a:rPr lang="en-GB" sz="2000" dirty="0" smtClean="0">
                <a:solidFill>
                  <a:srgbClr val="FF0000"/>
                </a:solidFill>
              </a:rPr>
              <a:t>						</a:t>
            </a:r>
            <a:r>
              <a:rPr lang="en-GB" sz="2000" dirty="0" err="1" smtClean="0">
                <a:solidFill>
                  <a:srgbClr val="FF0000"/>
                </a:solidFill>
              </a:rPr>
              <a:t>Hagrid’s</a:t>
            </a:r>
            <a:r>
              <a:rPr lang="en-GB" sz="2000" dirty="0" smtClean="0">
                <a:solidFill>
                  <a:srgbClr val="FF0000"/>
                </a:solidFill>
              </a:rPr>
              <a:t> cottage			A </a:t>
            </a:r>
            <a:r>
              <a:rPr lang="en-GB" sz="2000" dirty="0">
                <a:solidFill>
                  <a:srgbClr val="FF0000"/>
                </a:solidFill>
              </a:rPr>
              <a:t>clinic for magical creatures</a:t>
            </a:r>
            <a:endParaRPr lang="en-GB" sz="2000" dirty="0" smtClean="0">
              <a:solidFill>
                <a:srgbClr val="FF0000"/>
              </a:solidFill>
            </a:endParaRPr>
          </a:p>
          <a:p>
            <a:pPr>
              <a:buNone/>
            </a:pPr>
            <a:r>
              <a:rPr lang="en-GB" sz="2000" dirty="0" smtClean="0">
                <a:solidFill>
                  <a:srgbClr val="FF0000"/>
                </a:solidFill>
              </a:rPr>
              <a:t>	Dragon’s den						Pirate ship		Rainforest</a:t>
            </a:r>
          </a:p>
          <a:p>
            <a:pPr>
              <a:buNone/>
            </a:pPr>
            <a:endParaRPr lang="en-GB" sz="2000" dirty="0" smtClean="0">
              <a:solidFill>
                <a:srgbClr val="FF0000"/>
              </a:solidFill>
            </a:endParaRPr>
          </a:p>
          <a:p>
            <a:pPr>
              <a:buNone/>
            </a:pPr>
            <a:r>
              <a:rPr lang="en-GB" sz="2000" dirty="0" smtClean="0">
                <a:solidFill>
                  <a:srgbClr val="FF0000"/>
                </a:solidFill>
              </a:rPr>
              <a:t>Desert Island			Superheros</a:t>
            </a:r>
            <a:r>
              <a:rPr lang="en-GB" sz="2000" dirty="0">
                <a:solidFill>
                  <a:srgbClr val="FF0000"/>
                </a:solidFill>
              </a:rPr>
              <a:t>’ </a:t>
            </a:r>
            <a:r>
              <a:rPr lang="en-GB" sz="2000" dirty="0" smtClean="0">
                <a:solidFill>
                  <a:srgbClr val="FF0000"/>
                </a:solidFill>
              </a:rPr>
              <a:t>den				Athletes</a:t>
            </a:r>
            <a:r>
              <a:rPr lang="en-GB" sz="2000" dirty="0">
                <a:solidFill>
                  <a:srgbClr val="FF0000"/>
                </a:solidFill>
              </a:rPr>
              <a:t>’ training village</a:t>
            </a:r>
            <a:endParaRPr lang="en-GB" sz="2000" dirty="0" smtClean="0">
              <a:solidFill>
                <a:srgbClr val="FF0000"/>
              </a:solidFill>
            </a:endParaRPr>
          </a:p>
          <a:p>
            <a:pPr>
              <a:buNone/>
            </a:pPr>
            <a:endParaRPr lang="en-GB" sz="2000" dirty="0" smtClean="0">
              <a:solidFill>
                <a:srgbClr val="FF0000"/>
              </a:solidFill>
            </a:endParaRPr>
          </a:p>
          <a:p>
            <a:pPr>
              <a:buNone/>
            </a:pPr>
            <a:r>
              <a:rPr lang="en-GB" sz="2000" dirty="0" smtClean="0">
                <a:solidFill>
                  <a:srgbClr val="FF0000"/>
                </a:solidFill>
              </a:rPr>
              <a:t>Castle		Japanese </a:t>
            </a:r>
            <a:r>
              <a:rPr lang="en-GB" sz="2000" dirty="0">
                <a:solidFill>
                  <a:srgbClr val="FF0000"/>
                </a:solidFill>
              </a:rPr>
              <a:t>garden and sushi </a:t>
            </a:r>
            <a:r>
              <a:rPr lang="en-GB" sz="2000" dirty="0" smtClean="0">
                <a:solidFill>
                  <a:srgbClr val="FF0000"/>
                </a:solidFill>
              </a:rPr>
              <a:t>restaurant		French </a:t>
            </a:r>
            <a:r>
              <a:rPr lang="en-GB" sz="2000" dirty="0">
                <a:solidFill>
                  <a:srgbClr val="FF0000"/>
                </a:solidFill>
              </a:rPr>
              <a:t>café</a:t>
            </a:r>
            <a:r>
              <a:rPr lang="en-GB" sz="2000" dirty="0" smtClean="0">
                <a:solidFill>
                  <a:srgbClr val="FF0000"/>
                </a:solidFill>
              </a:rPr>
              <a:t> and deli</a:t>
            </a:r>
          </a:p>
          <a:p>
            <a:pPr>
              <a:buNone/>
            </a:pPr>
            <a:endParaRPr lang="en-GB" sz="2000" dirty="0" smtClean="0">
              <a:solidFill>
                <a:srgbClr val="FF0000"/>
              </a:solidFill>
            </a:endParaRPr>
          </a:p>
          <a:p>
            <a:pPr>
              <a:buNone/>
            </a:pPr>
            <a:r>
              <a:rPr lang="en-GB" sz="2000" dirty="0" smtClean="0">
                <a:solidFill>
                  <a:srgbClr val="FF0000"/>
                </a:solidFill>
              </a:rPr>
              <a:t>Art auctioneer’s				Dinosaur café		Banana Plantation</a:t>
            </a:r>
            <a:endParaRPr lang="en-GB" sz="2000" dirty="0">
              <a:solidFill>
                <a:srgbClr val="FF0000"/>
              </a:solidFill>
            </a:endParaRPr>
          </a:p>
          <a:p>
            <a:pPr>
              <a:buNone/>
            </a:pPr>
            <a:endParaRPr lang="en-US" sz="2000" dirty="0"/>
          </a:p>
        </p:txBody>
      </p:sp>
    </p:spTree>
    <p:extLst>
      <p:ext uri="{BB962C8B-B14F-4D97-AF65-F5344CB8AC3E}">
        <p14:creationId xmlns:p14="http://schemas.microsoft.com/office/powerpoint/2010/main" val="349112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7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300" accel="100000" fill="hold">
                                          <p:stCondLst>
                                            <p:cond delay="2700"/>
                                          </p:stCondLst>
                                        </p:cTn>
                                        <p:tgtEl>
                                          <p:spTgt spid="3">
                                            <p:txEl>
                                              <p:pRg st="0" end="0"/>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0" end="0"/>
                                            </p:txEl>
                                          </p:spTgt>
                                        </p:tgtEl>
                                        <p:attrNameLst>
                                          <p:attrName>style.visibility</p:attrName>
                                        </p:attrNameLst>
                                      </p:cBhvr>
                                      <p:to>
                                        <p:strVal val="hidden"/>
                                      </p:to>
                                    </p:set>
                                  </p:subTnLst>
                                </p:cTn>
                              </p:par>
                              <p:par>
                                <p:cTn id="11" presetID="37" presetClass="entr" presetSubtype="0" fill="hold" grpId="0" nodeType="with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3000"/>
                                        <p:tgtEl>
                                          <p:spTgt spid="3">
                                            <p:txEl>
                                              <p:pRg st="1" end="1"/>
                                            </p:txEl>
                                          </p:spTgt>
                                        </p:tgtEl>
                                      </p:cBhvr>
                                    </p:animEffect>
                                    <p:anim calcmode="lin" valueType="num">
                                      <p:cBhvr>
                                        <p:cTn id="14"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7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300" accel="100000" fill="hold">
                                          <p:stCondLst>
                                            <p:cond delay="2700"/>
                                          </p:stCondLst>
                                        </p:cTn>
                                        <p:tgtEl>
                                          <p:spTgt spid="3">
                                            <p:txEl>
                                              <p:pRg st="1" end="1"/>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1" end="1"/>
                                            </p:txEl>
                                          </p:spTgt>
                                        </p:tgtEl>
                                        <p:attrNameLst>
                                          <p:attrName>style.visibility</p:attrName>
                                        </p:attrNameLst>
                                      </p:cBhvr>
                                      <p:to>
                                        <p:strVal val="hidden"/>
                                      </p:to>
                                    </p:set>
                                  </p:subTnLst>
                                </p:cTn>
                              </p:par>
                              <p:par>
                                <p:cTn id="17" presetID="37" presetClass="entr" presetSubtype="0" fill="hold" grpId="0" nodeType="with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3000"/>
                                        <p:tgtEl>
                                          <p:spTgt spid="3">
                                            <p:txEl>
                                              <p:pRg st="2" end="2"/>
                                            </p:txEl>
                                          </p:spTgt>
                                        </p:tgtEl>
                                      </p:cBhvr>
                                    </p:animEffect>
                                    <p:anim calcmode="lin" valueType="num">
                                      <p:cBhvr>
                                        <p:cTn id="20"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7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300" accel="100000" fill="hold">
                                          <p:stCondLst>
                                            <p:cond delay="2700"/>
                                          </p:stCondLst>
                                        </p:cTn>
                                        <p:tgtEl>
                                          <p:spTgt spid="3">
                                            <p:txEl>
                                              <p:pRg st="2" end="2"/>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par>
                                <p:cTn id="23" presetID="37" presetClass="entr" presetSubtype="0" fill="hold" grpId="0" nodeType="withEffect">
                                  <p:stCondLst>
                                    <p:cond delay="0"/>
                                  </p:stCondLst>
                                  <p:iterate type="wd">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3000"/>
                                        <p:tgtEl>
                                          <p:spTgt spid="3">
                                            <p:txEl>
                                              <p:pRg st="3" end="3"/>
                                            </p:txEl>
                                          </p:spTgt>
                                        </p:tgtEl>
                                      </p:cBhvr>
                                    </p:animEffect>
                                    <p:anim calcmode="lin" valueType="num">
                                      <p:cBhvr>
                                        <p:cTn id="26"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7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300" accel="100000" fill="hold">
                                          <p:stCondLst>
                                            <p:cond delay="2700"/>
                                          </p:stCondLst>
                                        </p:cTn>
                                        <p:tgtEl>
                                          <p:spTgt spid="3">
                                            <p:txEl>
                                              <p:pRg st="3" end="3"/>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3" end="3"/>
                                            </p:txEl>
                                          </p:spTgt>
                                        </p:tgtEl>
                                        <p:attrNameLst>
                                          <p:attrName>style.visibility</p:attrName>
                                        </p:attrNameLst>
                                      </p:cBhvr>
                                      <p:to>
                                        <p:strVal val="hidden"/>
                                      </p:to>
                                    </p:set>
                                  </p:subTnLst>
                                </p:cTn>
                              </p:par>
                              <p:par>
                                <p:cTn id="29" presetID="37" presetClass="entr" presetSubtype="0" fill="hold" grpId="0" nodeType="withEffect">
                                  <p:stCondLst>
                                    <p:cond delay="0"/>
                                  </p:stCondLst>
                                  <p:iterate type="wd">
                                    <p:tmPct val="10000"/>
                                  </p:iterate>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3000"/>
                                        <p:tgtEl>
                                          <p:spTgt spid="3">
                                            <p:txEl>
                                              <p:pRg st="4" end="4"/>
                                            </p:txEl>
                                          </p:spTgt>
                                        </p:tgtEl>
                                      </p:cBhvr>
                                    </p:animEffect>
                                    <p:anim calcmode="lin" valueType="num">
                                      <p:cBhvr>
                                        <p:cTn id="32"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7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300" accel="100000" fill="hold">
                                          <p:stCondLst>
                                            <p:cond delay="2700"/>
                                          </p:stCondLst>
                                        </p:cTn>
                                        <p:tgtEl>
                                          <p:spTgt spid="3">
                                            <p:txEl>
                                              <p:pRg st="4" end="4"/>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4" end="4"/>
                                            </p:txEl>
                                          </p:spTgt>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iterate type="wd">
                                    <p:tmPct val="10000"/>
                                  </p:iterate>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3000"/>
                                        <p:tgtEl>
                                          <p:spTgt spid="3">
                                            <p:txEl>
                                              <p:pRg st="5" end="5"/>
                                            </p:txEl>
                                          </p:spTgt>
                                        </p:tgtEl>
                                      </p:cBhvr>
                                    </p:animEffect>
                                    <p:anim calcmode="lin" valueType="num">
                                      <p:cBhvr>
                                        <p:cTn id="40"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27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300" accel="100000" fill="hold">
                                          <p:stCondLst>
                                            <p:cond delay="2700"/>
                                          </p:stCondLst>
                                        </p:cTn>
                                        <p:tgtEl>
                                          <p:spTgt spid="3">
                                            <p:txEl>
                                              <p:pRg st="5" end="5"/>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5" end="5"/>
                                            </p:txEl>
                                          </p:spTgt>
                                        </p:tgtEl>
                                        <p:attrNameLst>
                                          <p:attrName>style.visibility</p:attrName>
                                        </p:attrNameLst>
                                      </p:cBhvr>
                                      <p:to>
                                        <p:strVal val="hidden"/>
                                      </p:to>
                                    </p:set>
                                  </p:subTnLst>
                                </p:cTn>
                              </p:par>
                              <p:par>
                                <p:cTn id="43" presetID="37" presetClass="entr" presetSubtype="0" fill="hold" grpId="0" nodeType="withEffect">
                                  <p:stCondLst>
                                    <p:cond delay="0"/>
                                  </p:stCondLst>
                                  <p:iterate type="wd">
                                    <p:tmPct val="10000"/>
                                  </p:iterate>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3000"/>
                                        <p:tgtEl>
                                          <p:spTgt spid="3">
                                            <p:txEl>
                                              <p:pRg st="6" end="6"/>
                                            </p:txEl>
                                          </p:spTgt>
                                        </p:tgtEl>
                                      </p:cBhvr>
                                    </p:animEffect>
                                    <p:anim calcmode="lin" valueType="num">
                                      <p:cBhvr>
                                        <p:cTn id="46"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27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8" dur="300" accel="100000" fill="hold">
                                          <p:stCondLst>
                                            <p:cond delay="2700"/>
                                          </p:stCondLst>
                                        </p:cTn>
                                        <p:tgtEl>
                                          <p:spTgt spid="3">
                                            <p:txEl>
                                              <p:pRg st="6" end="6"/>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6" end="6"/>
                                            </p:txEl>
                                          </p:spTgt>
                                        </p:tgtEl>
                                        <p:attrNameLst>
                                          <p:attrName>style.visibility</p:attrName>
                                        </p:attrNameLst>
                                      </p:cBhvr>
                                      <p:to>
                                        <p:strVal val="hidden"/>
                                      </p:to>
                                    </p:set>
                                  </p:subTnLst>
                                </p:cTn>
                              </p:par>
                              <p:par>
                                <p:cTn id="49" presetID="37" presetClass="entr" presetSubtype="0" fill="hold" grpId="0" nodeType="withEffect">
                                  <p:stCondLst>
                                    <p:cond delay="0"/>
                                  </p:stCondLst>
                                  <p:iterate type="wd">
                                    <p:tmPct val="10000"/>
                                  </p:iterate>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3000"/>
                                        <p:tgtEl>
                                          <p:spTgt spid="3">
                                            <p:txEl>
                                              <p:pRg st="7" end="7"/>
                                            </p:txEl>
                                          </p:spTgt>
                                        </p:tgtEl>
                                      </p:cBhvr>
                                    </p:animEffect>
                                    <p:anim calcmode="lin" valueType="num">
                                      <p:cBhvr>
                                        <p:cTn id="52" dur="3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27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4" dur="300" accel="100000" fill="hold">
                                          <p:stCondLst>
                                            <p:cond delay="2700"/>
                                          </p:stCondLst>
                                        </p:cTn>
                                        <p:tgtEl>
                                          <p:spTgt spid="3">
                                            <p:txEl>
                                              <p:pRg st="7" end="7"/>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7" end="7"/>
                                            </p:txEl>
                                          </p:spTgt>
                                        </p:tgtEl>
                                        <p:attrNameLst>
                                          <p:attrName>style.visibility</p:attrName>
                                        </p:attrNameLst>
                                      </p:cBhvr>
                                      <p:to>
                                        <p:strVal val="hidden"/>
                                      </p:to>
                                    </p:set>
                                  </p:subTnLst>
                                </p:cTn>
                              </p:par>
                              <p:par>
                                <p:cTn id="55" presetID="37" presetClass="entr" presetSubtype="0" fill="hold" grpId="0" nodeType="withEffect">
                                  <p:stCondLst>
                                    <p:cond delay="0"/>
                                  </p:stCondLst>
                                  <p:iterate type="wd">
                                    <p:tmPct val="10000"/>
                                  </p:iterate>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3000"/>
                                        <p:tgtEl>
                                          <p:spTgt spid="3">
                                            <p:txEl>
                                              <p:pRg st="8" end="8"/>
                                            </p:txEl>
                                          </p:spTgt>
                                        </p:tgtEl>
                                      </p:cBhvr>
                                    </p:animEffect>
                                    <p:anim calcmode="lin" valueType="num">
                                      <p:cBhvr>
                                        <p:cTn id="58" dur="3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27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60" dur="300" accel="100000" fill="hold">
                                          <p:stCondLst>
                                            <p:cond delay="2700"/>
                                          </p:stCondLst>
                                        </p:cTn>
                                        <p:tgtEl>
                                          <p:spTgt spid="3">
                                            <p:txEl>
                                              <p:pRg st="8" end="8"/>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8" end="8"/>
                                            </p:txEl>
                                          </p:spTgt>
                                        </p:tgtEl>
                                        <p:attrNameLst>
                                          <p:attrName>style.visibility</p:attrName>
                                        </p:attrNameLst>
                                      </p:cBhvr>
                                      <p:to>
                                        <p:strVal val="hidden"/>
                                      </p:to>
                                    </p:set>
                                  </p:subTnLst>
                                </p:cTn>
                              </p:par>
                              <p:par>
                                <p:cTn id="61" presetID="37" presetClass="entr" presetSubtype="0" fill="hold" grpId="0" nodeType="withEffect">
                                  <p:stCondLst>
                                    <p:cond delay="0"/>
                                  </p:stCondLst>
                                  <p:iterate type="wd">
                                    <p:tmPct val="10000"/>
                                  </p:iterate>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3000"/>
                                        <p:tgtEl>
                                          <p:spTgt spid="3">
                                            <p:txEl>
                                              <p:pRg st="9" end="9"/>
                                            </p:txEl>
                                          </p:spTgt>
                                        </p:tgtEl>
                                      </p:cBhvr>
                                    </p:animEffect>
                                    <p:anim calcmode="lin" valueType="num">
                                      <p:cBhvr>
                                        <p:cTn id="64" dur="3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27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66" dur="300" accel="100000" fill="hold">
                                          <p:stCondLst>
                                            <p:cond delay="2700"/>
                                          </p:stCondLst>
                                        </p:cTn>
                                        <p:tgtEl>
                                          <p:spTgt spid="3">
                                            <p:txEl>
                                              <p:pRg st="9" end="9"/>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9" end="9"/>
                                            </p:txEl>
                                          </p:spTgt>
                                        </p:tgtEl>
                                        <p:attrNameLst>
                                          <p:attrName>style.visibility</p:attrName>
                                        </p:attrNameLst>
                                      </p:cBhvr>
                                      <p:to>
                                        <p:strVal val="hidden"/>
                                      </p:to>
                                    </p:set>
                                  </p:subTnLst>
                                </p:cTn>
                              </p:par>
                              <p:par>
                                <p:cTn id="67" presetID="37" presetClass="entr" presetSubtype="0" fill="hold" grpId="0" nodeType="withEffect">
                                  <p:stCondLst>
                                    <p:cond delay="0"/>
                                  </p:stCondLst>
                                  <p:iterate type="wd">
                                    <p:tmPct val="10000"/>
                                  </p:iterate>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3000"/>
                                        <p:tgtEl>
                                          <p:spTgt spid="3">
                                            <p:txEl>
                                              <p:pRg st="10" end="10"/>
                                            </p:txEl>
                                          </p:spTgt>
                                        </p:tgtEl>
                                      </p:cBhvr>
                                    </p:animEffect>
                                    <p:anim calcmode="lin" valueType="num">
                                      <p:cBhvr>
                                        <p:cTn id="70" dur="3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27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72" dur="300" accel="100000" fill="hold">
                                          <p:stCondLst>
                                            <p:cond delay="2700"/>
                                          </p:stCondLst>
                                        </p:cTn>
                                        <p:tgtEl>
                                          <p:spTgt spid="3">
                                            <p:txEl>
                                              <p:pRg st="10" end="10"/>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10" end="10"/>
                                            </p:txEl>
                                          </p:spTgt>
                                        </p:tgtEl>
                                        <p:attrNameLst>
                                          <p:attrName>style.visibility</p:attrName>
                                        </p:attrNameLst>
                                      </p:cBhvr>
                                      <p:to>
                                        <p:strVal val="hidden"/>
                                      </p:to>
                                    </p:set>
                                  </p:subTnLst>
                                </p:cTn>
                              </p:par>
                              <p:par>
                                <p:cTn id="73" presetID="37" presetClass="entr" presetSubtype="0" fill="hold" grpId="0" nodeType="withEffect">
                                  <p:stCondLst>
                                    <p:cond delay="0"/>
                                  </p:stCondLst>
                                  <p:iterate type="wd">
                                    <p:tmPct val="10000"/>
                                  </p:iterate>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fade">
                                      <p:cBhvr>
                                        <p:cTn id="75" dur="3000"/>
                                        <p:tgtEl>
                                          <p:spTgt spid="3">
                                            <p:txEl>
                                              <p:pRg st="12" end="12"/>
                                            </p:txEl>
                                          </p:spTgt>
                                        </p:tgtEl>
                                      </p:cBhvr>
                                    </p:animEffect>
                                    <p:anim calcmode="lin" valueType="num">
                                      <p:cBhvr>
                                        <p:cTn id="76" dur="3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7" dur="2700" decel="100000" fill="hold"/>
                                        <p:tgtEl>
                                          <p:spTgt spid="3">
                                            <p:txEl>
                                              <p:pRg st="12" end="12"/>
                                            </p:txEl>
                                          </p:spTgt>
                                        </p:tgtEl>
                                        <p:attrNameLst>
                                          <p:attrName>ppt_y</p:attrName>
                                        </p:attrNameLst>
                                      </p:cBhvr>
                                      <p:tavLst>
                                        <p:tav tm="0">
                                          <p:val>
                                            <p:strVal val="#ppt_y+1"/>
                                          </p:val>
                                        </p:tav>
                                        <p:tav tm="100000">
                                          <p:val>
                                            <p:strVal val="#ppt_y-.03"/>
                                          </p:val>
                                        </p:tav>
                                      </p:tavLst>
                                    </p:anim>
                                    <p:anim calcmode="lin" valueType="num">
                                      <p:cBhvr>
                                        <p:cTn id="78" dur="300" accel="100000" fill="hold">
                                          <p:stCondLst>
                                            <p:cond delay="2700"/>
                                          </p:stCondLst>
                                        </p:cTn>
                                        <p:tgtEl>
                                          <p:spTgt spid="3">
                                            <p:txEl>
                                              <p:pRg st="12" end="12"/>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12" end="12"/>
                                            </p:txEl>
                                          </p:spTgt>
                                        </p:tgtEl>
                                        <p:attrNameLst>
                                          <p:attrName>style.visibility</p:attrName>
                                        </p:attrNameLst>
                                      </p:cBhvr>
                                      <p:to>
                                        <p:strVal val="hidden"/>
                                      </p:to>
                                    </p:set>
                                  </p:subTnLst>
                                </p:cTn>
                              </p:par>
                              <p:par>
                                <p:cTn id="79" presetID="37" presetClass="entr" presetSubtype="0" fill="hold" grpId="0" nodeType="withEffect">
                                  <p:stCondLst>
                                    <p:cond delay="0"/>
                                  </p:stCondLst>
                                  <p:iterate type="wd">
                                    <p:tmPct val="10000"/>
                                  </p:iterate>
                                  <p:childTnLst>
                                    <p:set>
                                      <p:cBhvr>
                                        <p:cTn id="80" dur="1" fill="hold">
                                          <p:stCondLst>
                                            <p:cond delay="0"/>
                                          </p:stCondLst>
                                        </p:cTn>
                                        <p:tgtEl>
                                          <p:spTgt spid="3">
                                            <p:txEl>
                                              <p:pRg st="14" end="14"/>
                                            </p:txEl>
                                          </p:spTgt>
                                        </p:tgtEl>
                                        <p:attrNameLst>
                                          <p:attrName>style.visibility</p:attrName>
                                        </p:attrNameLst>
                                      </p:cBhvr>
                                      <p:to>
                                        <p:strVal val="visible"/>
                                      </p:to>
                                    </p:set>
                                    <p:animEffect transition="in" filter="fade">
                                      <p:cBhvr>
                                        <p:cTn id="81" dur="3000"/>
                                        <p:tgtEl>
                                          <p:spTgt spid="3">
                                            <p:txEl>
                                              <p:pRg st="14" end="14"/>
                                            </p:txEl>
                                          </p:spTgt>
                                        </p:tgtEl>
                                      </p:cBhvr>
                                    </p:animEffect>
                                    <p:anim calcmode="lin" valueType="num">
                                      <p:cBhvr>
                                        <p:cTn id="82" dur="3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3" dur="2700" decel="100000" fill="hold"/>
                                        <p:tgtEl>
                                          <p:spTgt spid="3">
                                            <p:txEl>
                                              <p:pRg st="14" end="14"/>
                                            </p:txEl>
                                          </p:spTgt>
                                        </p:tgtEl>
                                        <p:attrNameLst>
                                          <p:attrName>ppt_y</p:attrName>
                                        </p:attrNameLst>
                                      </p:cBhvr>
                                      <p:tavLst>
                                        <p:tav tm="0">
                                          <p:val>
                                            <p:strVal val="#ppt_y+1"/>
                                          </p:val>
                                        </p:tav>
                                        <p:tav tm="100000">
                                          <p:val>
                                            <p:strVal val="#ppt_y-.03"/>
                                          </p:val>
                                        </p:tav>
                                      </p:tavLst>
                                    </p:anim>
                                    <p:anim calcmode="lin" valueType="num">
                                      <p:cBhvr>
                                        <p:cTn id="84" dur="300" accel="100000" fill="hold">
                                          <p:stCondLst>
                                            <p:cond delay="2700"/>
                                          </p:stCondLst>
                                        </p:cTn>
                                        <p:tgtEl>
                                          <p:spTgt spid="3">
                                            <p:txEl>
                                              <p:pRg st="14" end="14"/>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14" end="14"/>
                                            </p:txEl>
                                          </p:spTgt>
                                        </p:tgtEl>
                                        <p:attrNameLst>
                                          <p:attrName>style.visibility</p:attrName>
                                        </p:attrNameLst>
                                      </p:cBhvr>
                                      <p:to>
                                        <p:strVal val="hidden"/>
                                      </p:to>
                                    </p:set>
                                  </p:subTnLst>
                                </p:cTn>
                              </p:par>
                              <p:par>
                                <p:cTn id="85" presetID="37" presetClass="entr" presetSubtype="0" fill="hold" grpId="0" nodeType="withEffect">
                                  <p:stCondLst>
                                    <p:cond delay="0"/>
                                  </p:stCondLst>
                                  <p:iterate type="wd">
                                    <p:tmPct val="10000"/>
                                  </p:iterate>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fade">
                                      <p:cBhvr>
                                        <p:cTn id="87" dur="3000"/>
                                        <p:tgtEl>
                                          <p:spTgt spid="3">
                                            <p:txEl>
                                              <p:pRg st="16" end="16"/>
                                            </p:txEl>
                                          </p:spTgt>
                                        </p:tgtEl>
                                      </p:cBhvr>
                                    </p:animEffect>
                                    <p:anim calcmode="lin" valueType="num">
                                      <p:cBhvr>
                                        <p:cTn id="88" dur="3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89" dur="2700" decel="100000" fill="hold"/>
                                        <p:tgtEl>
                                          <p:spTgt spid="3">
                                            <p:txEl>
                                              <p:pRg st="16" end="16"/>
                                            </p:txEl>
                                          </p:spTgt>
                                        </p:tgtEl>
                                        <p:attrNameLst>
                                          <p:attrName>ppt_y</p:attrName>
                                        </p:attrNameLst>
                                      </p:cBhvr>
                                      <p:tavLst>
                                        <p:tav tm="0">
                                          <p:val>
                                            <p:strVal val="#ppt_y+1"/>
                                          </p:val>
                                        </p:tav>
                                        <p:tav tm="100000">
                                          <p:val>
                                            <p:strVal val="#ppt_y-.03"/>
                                          </p:val>
                                        </p:tav>
                                      </p:tavLst>
                                    </p:anim>
                                    <p:anim calcmode="lin" valueType="num">
                                      <p:cBhvr>
                                        <p:cTn id="90" dur="300" accel="100000" fill="hold">
                                          <p:stCondLst>
                                            <p:cond delay="2700"/>
                                          </p:stCondLst>
                                        </p:cTn>
                                        <p:tgtEl>
                                          <p:spTgt spid="3">
                                            <p:txEl>
                                              <p:pRg st="16" end="16"/>
                                            </p:txEl>
                                          </p:spTgt>
                                        </p:tgtEl>
                                        <p:attrNameLst>
                                          <p:attrName>ppt_y</p:attrName>
                                        </p:attrNameLst>
                                      </p:cBhvr>
                                      <p:tavLst>
                                        <p:tav tm="0">
                                          <p:val>
                                            <p:strVal val="#ppt_y-.03"/>
                                          </p:val>
                                        </p:tav>
                                        <p:tav tm="100000">
                                          <p:val>
                                            <p:strVal val="#ppt_y"/>
                                          </p:val>
                                        </p:tav>
                                      </p:tavLst>
                                    </p:anim>
                                  </p:childTnLst>
                                  <p:subTnLst>
                                    <p:set>
                                      <p:cBhvr override="childStyle">
                                        <p:cTn dur="1" fill="hold" display="0" masterRel="nextClick" afterEffect="1"/>
                                        <p:tgtEl>
                                          <p:spTgt spid="3">
                                            <p:txEl>
                                              <p:pRg st="16" end="16"/>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Session Two</a:t>
            </a:r>
            <a:br>
              <a:rPr lang="en-GB" b="1" dirty="0" smtClean="0"/>
            </a:br>
            <a:r>
              <a:rPr lang="en-GB" b="1" dirty="0"/>
              <a:t/>
            </a:r>
            <a:br>
              <a:rPr lang="en-GB" b="1" dirty="0"/>
            </a:br>
            <a:r>
              <a:rPr lang="en-GB" b="1" dirty="0" smtClean="0"/>
              <a:t>Reflective </a:t>
            </a:r>
            <a:r>
              <a:rPr lang="en-GB" b="1" dirty="0"/>
              <a:t>talk for maths </a:t>
            </a:r>
            <a:r>
              <a:rPr lang="en-GB" b="1" dirty="0" smtClean="0"/>
              <a:t>learning</a:t>
            </a:r>
            <a:br>
              <a:rPr lang="en-GB" b="1"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4114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Re-proposal</a:t>
            </a:r>
            <a:endParaRPr lang="en-US" b="1" dirty="0">
              <a:solidFill>
                <a:srgbClr val="FF0000"/>
              </a:solidFill>
            </a:endParaRPr>
          </a:p>
        </p:txBody>
      </p:sp>
      <p:sp>
        <p:nvSpPr>
          <p:cNvPr id="3" name="Content Placeholder 2"/>
          <p:cNvSpPr>
            <a:spLocks noGrp="1"/>
          </p:cNvSpPr>
          <p:nvPr>
            <p:ph idx="1"/>
          </p:nvPr>
        </p:nvSpPr>
        <p:spPr/>
        <p:txBody>
          <a:bodyPr/>
          <a:lstStyle/>
          <a:p>
            <a:pPr marL="0" indent="0">
              <a:buNone/>
            </a:pPr>
            <a:r>
              <a:rPr lang="en-US" dirty="0"/>
              <a:t>T</a:t>
            </a:r>
            <a:r>
              <a:rPr lang="en-US" dirty="0" smtClean="0"/>
              <a:t>he </a:t>
            </a:r>
            <a:r>
              <a:rPr lang="en-US" dirty="0"/>
              <a:t>act of re‐playing or re-</a:t>
            </a:r>
            <a:r>
              <a:rPr lang="en-US" dirty="0" err="1"/>
              <a:t>flecting</a:t>
            </a:r>
            <a:r>
              <a:rPr lang="en-US" dirty="0"/>
              <a:t> learners’ thinking back to them. </a:t>
            </a:r>
            <a:endParaRPr lang="en-US" dirty="0" smtClean="0"/>
          </a:p>
          <a:p>
            <a:pPr marL="0" indent="0">
              <a:buNone/>
            </a:pPr>
            <a:endParaRPr lang="en-US" dirty="0" smtClean="0"/>
          </a:p>
          <a:p>
            <a:pPr marL="0" indent="0">
              <a:buNone/>
            </a:pPr>
            <a:r>
              <a:rPr lang="en-US" dirty="0" smtClean="0"/>
              <a:t>Adult </a:t>
            </a:r>
            <a:r>
              <a:rPr lang="en-US" dirty="0"/>
              <a:t>observers choose and note accurately a short piece of overheard child’s speech, later reading this back to the child for them to enlarge on and investigate further</a:t>
            </a:r>
            <a:r>
              <a:rPr lang="en-US" dirty="0" smtClean="0"/>
              <a:t>.</a:t>
            </a:r>
          </a:p>
          <a:p>
            <a:pPr marL="0" indent="0">
              <a:buNone/>
            </a:pPr>
            <a:r>
              <a:rPr lang="en-US" dirty="0" smtClean="0"/>
              <a:t>(Malaguzzi, L., 1993)</a:t>
            </a:r>
            <a:endParaRPr lang="en-US" dirty="0"/>
          </a:p>
        </p:txBody>
      </p:sp>
    </p:spTree>
    <p:extLst>
      <p:ext uri="{BB962C8B-B14F-4D97-AF65-F5344CB8AC3E}">
        <p14:creationId xmlns:p14="http://schemas.microsoft.com/office/powerpoint/2010/main" val="1741216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Reflection</a:t>
            </a:r>
            <a:endParaRPr lang="en-US" b="1" dirty="0">
              <a:solidFill>
                <a:srgbClr val="FF0000"/>
              </a:solidFill>
            </a:endParaRPr>
          </a:p>
        </p:txBody>
      </p:sp>
      <p:sp>
        <p:nvSpPr>
          <p:cNvPr id="3" name="Content Placeholder 2"/>
          <p:cNvSpPr>
            <a:spLocks noGrp="1"/>
          </p:cNvSpPr>
          <p:nvPr>
            <p:ph idx="1"/>
          </p:nvPr>
        </p:nvSpPr>
        <p:spPr/>
        <p:txBody>
          <a:bodyPr/>
          <a:lstStyle/>
          <a:p>
            <a:pPr marL="0" indent="0">
              <a:buNone/>
            </a:pPr>
            <a:r>
              <a:rPr lang="en-GB" dirty="0" smtClean="0"/>
              <a:t>John Dewey (2004): </a:t>
            </a:r>
          </a:p>
          <a:p>
            <a:pPr marL="0" indent="0">
              <a:buNone/>
            </a:pPr>
            <a:endParaRPr lang="en-GB" dirty="0"/>
          </a:p>
          <a:p>
            <a:pPr marL="0" indent="0">
              <a:buNone/>
            </a:pPr>
            <a:r>
              <a:rPr lang="en-GB" dirty="0" smtClean="0"/>
              <a:t>“</a:t>
            </a:r>
            <a:r>
              <a:rPr lang="en-GB" i="1" dirty="0"/>
              <a:t>We do not learn from experience</a:t>
            </a:r>
            <a:r>
              <a:rPr lang="en-GB" i="1" dirty="0" smtClean="0"/>
              <a:t>.</a:t>
            </a:r>
          </a:p>
          <a:p>
            <a:pPr marL="0" indent="0">
              <a:buNone/>
            </a:pPr>
            <a:r>
              <a:rPr lang="en-GB" i="1" dirty="0" smtClean="0"/>
              <a:t> </a:t>
            </a:r>
            <a:r>
              <a:rPr lang="en-GB" i="1" dirty="0"/>
              <a:t>We learn from reflecting on experience</a:t>
            </a:r>
            <a:r>
              <a:rPr lang="en-GB" dirty="0"/>
              <a:t>.” </a:t>
            </a:r>
            <a:endParaRPr lang="en-US" dirty="0"/>
          </a:p>
        </p:txBody>
      </p:sp>
    </p:spTree>
    <p:extLst>
      <p:ext uri="{BB962C8B-B14F-4D97-AF65-F5344CB8AC3E}">
        <p14:creationId xmlns:p14="http://schemas.microsoft.com/office/powerpoint/2010/main" val="2758619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9808"/>
            <a:ext cx="8229600" cy="4956355"/>
          </a:xfrm>
        </p:spPr>
        <p:txBody>
          <a:bodyPr>
            <a:normAutofit lnSpcReduction="10000"/>
          </a:bodyPr>
          <a:lstStyle/>
          <a:p>
            <a:pPr marL="0" indent="0">
              <a:buNone/>
            </a:pPr>
            <a:r>
              <a:rPr lang="en-US" b="1" dirty="0" smtClean="0"/>
              <a:t>My re-view interviews revealed children ...</a:t>
            </a:r>
          </a:p>
          <a:p>
            <a:pPr marL="0" indent="0">
              <a:buNone/>
            </a:pPr>
            <a:endParaRPr lang="en-US" dirty="0" smtClean="0"/>
          </a:p>
          <a:p>
            <a:pPr marL="514350" indent="-514350">
              <a:buAutoNum type="arabicPlain"/>
            </a:pPr>
            <a:r>
              <a:rPr lang="en-US" dirty="0" smtClean="0"/>
              <a:t>Recognising the mathematics</a:t>
            </a:r>
          </a:p>
          <a:p>
            <a:pPr marL="514350" indent="-514350">
              <a:buAutoNum type="arabicPlain"/>
            </a:pPr>
            <a:endParaRPr lang="en-US" dirty="0"/>
          </a:p>
          <a:p>
            <a:pPr marL="514350" indent="-514350">
              <a:buAutoNum type="arabicPlain"/>
            </a:pPr>
            <a:r>
              <a:rPr lang="en-US" dirty="0" smtClean="0"/>
              <a:t> Refelcting on </a:t>
            </a:r>
            <a:r>
              <a:rPr lang="en-US" dirty="0"/>
              <a:t>their understandings of the mathematics, and </a:t>
            </a:r>
            <a:endParaRPr lang="en-US" dirty="0" smtClean="0"/>
          </a:p>
          <a:p>
            <a:pPr marL="514350" indent="-514350">
              <a:buAutoNum type="arabicPlain"/>
            </a:pPr>
            <a:endParaRPr lang="en-US" dirty="0"/>
          </a:p>
          <a:p>
            <a:pPr marL="514350" indent="-514350">
              <a:buAutoNum type="arabicPlain"/>
            </a:pPr>
            <a:r>
              <a:rPr lang="en-US" dirty="0" smtClean="0"/>
              <a:t>Engaging </a:t>
            </a:r>
            <a:r>
              <a:rPr lang="en-US" dirty="0"/>
              <a:t>in additional and higher levels of </a:t>
            </a:r>
            <a:r>
              <a:rPr lang="en-US" dirty="0" smtClean="0"/>
              <a:t>mathematics</a:t>
            </a:r>
            <a:r>
              <a:rPr lang="en-GB" dirty="0"/>
              <a:t>.</a:t>
            </a:r>
            <a:endParaRPr lang="en-US" dirty="0"/>
          </a:p>
        </p:txBody>
      </p:sp>
    </p:spTree>
    <p:extLst>
      <p:ext uri="{BB962C8B-B14F-4D97-AF65-F5344CB8AC3E}">
        <p14:creationId xmlns:p14="http://schemas.microsoft.com/office/powerpoint/2010/main" val="2280580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smtClean="0"/>
              <a:t>“</a:t>
            </a:r>
            <a:r>
              <a:rPr lang="en-GB" i="1" dirty="0" smtClean="0"/>
              <a:t>The </a:t>
            </a:r>
            <a:r>
              <a:rPr lang="en-GB" i="1" dirty="0"/>
              <a:t>power within a classroom continues to rest with the adults, but teachers’ silence, authentic questioning and requests for children’s views, plus them allowing space for their children to sort things out for themselves makes the relationship more equal</a:t>
            </a:r>
            <a:r>
              <a:rPr lang="en-GB" dirty="0" smtClean="0"/>
              <a:t>.”</a:t>
            </a:r>
          </a:p>
          <a:p>
            <a:pPr marL="0" indent="0">
              <a:buNone/>
            </a:pPr>
            <a:r>
              <a:rPr lang="en-GB" dirty="0" smtClean="0"/>
              <a:t>(Williams, H. 2014) </a:t>
            </a:r>
            <a:endParaRPr lang="en-US" dirty="0"/>
          </a:p>
        </p:txBody>
      </p:sp>
    </p:spTree>
    <p:extLst>
      <p:ext uri="{BB962C8B-B14F-4D97-AF65-F5344CB8AC3E}">
        <p14:creationId xmlns:p14="http://schemas.microsoft.com/office/powerpoint/2010/main" val="2781830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Talk that aids reflection</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Silence!</a:t>
            </a:r>
          </a:p>
          <a:p>
            <a:pPr marL="0" indent="0">
              <a:buNone/>
            </a:pPr>
            <a:r>
              <a:rPr lang="en-US" dirty="0" smtClean="0"/>
              <a:t>Repeating, word-for-word</a:t>
            </a:r>
          </a:p>
          <a:p>
            <a:pPr marL="0" indent="0">
              <a:buNone/>
            </a:pPr>
            <a:r>
              <a:rPr lang="en-US" dirty="0" smtClean="0"/>
              <a:t>“What do you think (about...)?”</a:t>
            </a:r>
          </a:p>
          <a:p>
            <a:pPr marL="0" indent="0">
              <a:buNone/>
            </a:pPr>
            <a:r>
              <a:rPr lang="en-US" dirty="0" smtClean="0"/>
              <a:t>“Can you teach me about that?”</a:t>
            </a:r>
          </a:p>
          <a:p>
            <a:pPr marL="0" indent="0">
              <a:buNone/>
            </a:pPr>
            <a:r>
              <a:rPr lang="en-US" dirty="0" smtClean="0"/>
              <a:t>“Think about the </a:t>
            </a:r>
            <a:r>
              <a:rPr lang="en-US" dirty="0" err="1" smtClean="0"/>
              <a:t>maths</a:t>
            </a:r>
            <a:r>
              <a:rPr lang="en-US" dirty="0" smtClean="0"/>
              <a:t> for a minute.”</a:t>
            </a:r>
          </a:p>
          <a:p>
            <a:pPr marL="0" indent="0">
              <a:buNone/>
            </a:pPr>
            <a:r>
              <a:rPr lang="en-US" dirty="0" smtClean="0"/>
              <a:t>“What was going on inside your head when..?”</a:t>
            </a:r>
          </a:p>
          <a:p>
            <a:pPr marL="0" indent="0">
              <a:buNone/>
            </a:pPr>
            <a:r>
              <a:rPr lang="en-US" dirty="0" smtClean="0"/>
              <a:t>“Can you say a bit more about..?”</a:t>
            </a:r>
          </a:p>
          <a:p>
            <a:pPr marL="0" indent="0">
              <a:buNone/>
            </a:pPr>
            <a:r>
              <a:rPr lang="en-US" dirty="0" smtClean="0"/>
              <a:t>“I’m not going to say anything more because I want you to.”</a:t>
            </a:r>
          </a:p>
          <a:p>
            <a:pPr marL="0" indent="0">
              <a:buNone/>
            </a:pPr>
            <a:endParaRPr lang="en-US" dirty="0" smtClean="0"/>
          </a:p>
          <a:p>
            <a:pPr marL="0" indent="0">
              <a:buNone/>
            </a:pPr>
            <a:r>
              <a:rPr lang="en-US" dirty="0" smtClean="0"/>
              <a:t>(Williams, H., 2014)</a:t>
            </a:r>
          </a:p>
          <a:p>
            <a:pPr marL="0" indent="0">
              <a:buNone/>
            </a:pPr>
            <a:endParaRPr lang="en-US" dirty="0"/>
          </a:p>
        </p:txBody>
      </p:sp>
    </p:spTree>
    <p:extLst>
      <p:ext uri="{BB962C8B-B14F-4D97-AF65-F5344CB8AC3E}">
        <p14:creationId xmlns:p14="http://schemas.microsoft.com/office/powerpoint/2010/main" val="1940421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smtClean="0"/>
              <a:t/>
            </a:r>
            <a:br>
              <a:rPr lang="en-GB" i="1" dirty="0" smtClean="0"/>
            </a:br>
            <a:r>
              <a:rPr lang="en-GB" i="1" dirty="0" smtClean="0">
                <a:solidFill>
                  <a:srgbClr val="FF0000"/>
                </a:solidFill>
              </a:rPr>
              <a:t>Malcolm Swan’s advice to mathematics teachers:</a:t>
            </a:r>
            <a:r>
              <a:rPr lang="en-GB" dirty="0" smtClean="0"/>
              <a:t/>
            </a:r>
            <a:br>
              <a:rPr lang="en-GB" dirty="0" smtClean="0"/>
            </a:br>
            <a:endParaRPr lang="en-US" dirty="0"/>
          </a:p>
        </p:txBody>
      </p:sp>
      <p:sp>
        <p:nvSpPr>
          <p:cNvPr id="3" name="Content Placeholder 2"/>
          <p:cNvSpPr>
            <a:spLocks noGrp="1"/>
          </p:cNvSpPr>
          <p:nvPr>
            <p:ph idx="1"/>
          </p:nvPr>
        </p:nvSpPr>
        <p:spPr/>
        <p:txBody>
          <a:bodyPr/>
          <a:lstStyle/>
          <a:p>
            <a:endParaRPr lang="en-GB" dirty="0" smtClean="0"/>
          </a:p>
          <a:p>
            <a:r>
              <a:rPr lang="en-GB" dirty="0" smtClean="0"/>
              <a:t>Listen before intervention (hard when in a hurry)</a:t>
            </a:r>
          </a:p>
          <a:p>
            <a:r>
              <a:rPr lang="en-GB" dirty="0" smtClean="0"/>
              <a:t>Join in as a member of the group - do not judge the response (re-proposal)</a:t>
            </a:r>
          </a:p>
          <a:p>
            <a:r>
              <a:rPr lang="en-GB" dirty="0" smtClean="0"/>
              <a:t>Don’t do learners’ thinking for them</a:t>
            </a:r>
          </a:p>
          <a:p>
            <a:r>
              <a:rPr lang="en-GB" dirty="0" smtClean="0"/>
              <a:t>Don’t be afraid of leaving discussions unresolved</a:t>
            </a:r>
          </a:p>
          <a:p>
            <a:endParaRPr lang="en-US" dirty="0"/>
          </a:p>
        </p:txBody>
      </p:sp>
    </p:spTree>
    <p:extLst>
      <p:ext uri="{BB962C8B-B14F-4D97-AF65-F5344CB8AC3E}">
        <p14:creationId xmlns:p14="http://schemas.microsoft.com/office/powerpoint/2010/main" val="259804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Dr. Helen J. Williams</a:t>
            </a:r>
          </a:p>
          <a:p>
            <a:pPr>
              <a:buNone/>
            </a:pPr>
            <a:endParaRPr lang="en-US" b="1" dirty="0" smtClean="0"/>
          </a:p>
          <a:p>
            <a:pPr>
              <a:buNone/>
            </a:pPr>
            <a:r>
              <a:rPr lang="en-US" b="1" dirty="0" smtClean="0"/>
              <a:t>			@</a:t>
            </a:r>
            <a:r>
              <a:rPr lang="en-US" b="1" dirty="0" err="1" smtClean="0"/>
              <a:t>helenjwc</a:t>
            </a:r>
            <a:endParaRPr lang="en-US" b="1" dirty="0" smtClean="0"/>
          </a:p>
          <a:p>
            <a:pPr>
              <a:buNone/>
            </a:pPr>
            <a:endParaRPr lang="en-US" b="1" dirty="0" smtClean="0"/>
          </a:p>
          <a:p>
            <a:pPr>
              <a:buNone/>
            </a:pPr>
            <a:endParaRPr lang="en-US" b="1" dirty="0" smtClean="0"/>
          </a:p>
          <a:p>
            <a:pPr>
              <a:buNone/>
            </a:pPr>
            <a:r>
              <a:rPr lang="en-US" dirty="0" smtClean="0"/>
              <a:t>Email</a:t>
            </a:r>
            <a:r>
              <a:rPr lang="en-US" b="1" dirty="0" smtClean="0"/>
              <a:t>: </a:t>
            </a:r>
            <a:r>
              <a:rPr lang="en-US" b="1" dirty="0" err="1" smtClean="0"/>
              <a:t>info@helenjw.co.uk</a:t>
            </a:r>
            <a:r>
              <a:rPr lang="en-US" b="1" dirty="0" smtClean="0"/>
              <a:t> </a:t>
            </a:r>
          </a:p>
          <a:p>
            <a:pPr>
              <a:buNone/>
            </a:pPr>
            <a:endParaRPr lang="en-US" b="1" dirty="0"/>
          </a:p>
        </p:txBody>
      </p:sp>
      <p:pic>
        <p:nvPicPr>
          <p:cNvPr id="4" name="P 1" descr="twitter-icon.png"/>
          <p:cNvPicPr/>
          <p:nvPr/>
        </p:nvPicPr>
        <p:blipFill>
          <a:blip r:embed="rId2"/>
          <a:stretch>
            <a:fillRect/>
          </a:stretch>
        </p:blipFill>
        <p:spPr>
          <a:xfrm>
            <a:off x="457200" y="2898527"/>
            <a:ext cx="948568" cy="948568"/>
          </a:xfrm>
          <a:prstGeom prst="rect">
            <a:avLst/>
          </a:prstGeom>
        </p:spPr>
      </p:pic>
    </p:spTree>
    <p:extLst>
      <p:ext uri="{BB962C8B-B14F-4D97-AF65-F5344CB8AC3E}">
        <p14:creationId xmlns:p14="http://schemas.microsoft.com/office/powerpoint/2010/main" val="2223781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78150"/>
            <a:ext cx="8229600" cy="5148013"/>
          </a:xfrm>
        </p:spPr>
        <p:txBody>
          <a:bodyPr/>
          <a:lstStyle/>
          <a:p>
            <a:endParaRPr lang="en-US" dirty="0" smtClean="0"/>
          </a:p>
          <a:p>
            <a:pPr>
              <a:buNone/>
            </a:pPr>
            <a:r>
              <a:rPr lang="en-US" dirty="0" smtClean="0"/>
              <a:t>“</a:t>
            </a:r>
            <a:r>
              <a:rPr lang="en-US" i="1" dirty="0" smtClean="0"/>
              <a:t>There is a danger that mathematics is seen by children as something in which they learn about other people’s ideas, particularly yours, and it has nothing to do with them.</a:t>
            </a:r>
            <a:r>
              <a:rPr lang="en-US" dirty="0" smtClean="0"/>
              <a:t>”</a:t>
            </a:r>
          </a:p>
          <a:p>
            <a:pPr>
              <a:buNone/>
            </a:pPr>
            <a:endParaRPr lang="en-US" dirty="0" smtClean="0"/>
          </a:p>
          <a:p>
            <a:pPr>
              <a:buNone/>
            </a:pPr>
            <a:r>
              <a:rPr lang="en-US" dirty="0" smtClean="0">
                <a:solidFill>
                  <a:srgbClr val="0000FF"/>
                </a:solidFill>
              </a:rPr>
              <a:t>(Straker, A. 1993: 10)</a:t>
            </a:r>
            <a:endParaRPr lang="en-US" dirty="0">
              <a:solidFill>
                <a:srgbClr val="0000FF"/>
              </a:solidFill>
            </a:endParaRPr>
          </a:p>
        </p:txBody>
      </p:sp>
    </p:spTree>
    <p:extLst>
      <p:ext uri="{BB962C8B-B14F-4D97-AF65-F5344CB8AC3E}">
        <p14:creationId xmlns:p14="http://schemas.microsoft.com/office/powerpoint/2010/main" val="588353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8404"/>
            <a:ext cx="8229600" cy="5637759"/>
          </a:xfrm>
        </p:spPr>
        <p:txBody>
          <a:bodyPr>
            <a:normAutofit fontScale="40000" lnSpcReduction="20000"/>
          </a:bodyPr>
          <a:lstStyle/>
          <a:p>
            <a:pPr marL="0" indent="0">
              <a:buNone/>
            </a:pPr>
            <a:r>
              <a:rPr lang="en-US" sz="4500" b="1" dirty="0" smtClean="0"/>
              <a:t>REFERENCES</a:t>
            </a:r>
          </a:p>
          <a:p>
            <a:pPr marL="0" indent="0">
              <a:buNone/>
            </a:pPr>
            <a:endParaRPr lang="en-US" dirty="0"/>
          </a:p>
          <a:p>
            <a:pPr marL="0" indent="0">
              <a:buNone/>
            </a:pPr>
            <a:r>
              <a:rPr lang="en-US" dirty="0" smtClean="0"/>
              <a:t>Ashcraft</a:t>
            </a:r>
            <a:r>
              <a:rPr lang="en-US" dirty="0"/>
              <a:t>, </a:t>
            </a:r>
            <a:r>
              <a:rPr lang="en-US" dirty="0" smtClean="0"/>
              <a:t>M.H., Kirk</a:t>
            </a:r>
            <a:r>
              <a:rPr lang="en-US" dirty="0"/>
              <a:t>, </a:t>
            </a:r>
            <a:r>
              <a:rPr lang="en-US" dirty="0" smtClean="0"/>
              <a:t>E.P., &amp; D</a:t>
            </a:r>
            <a:r>
              <a:rPr lang="en-US" dirty="0"/>
              <a:t>. Hopko, </a:t>
            </a:r>
            <a:r>
              <a:rPr lang="en-US" dirty="0" smtClean="0"/>
              <a:t>(1998) ‘On the cognitive consequences of mathematics anxiety’. in C.Donlan</a:t>
            </a:r>
            <a:r>
              <a:rPr lang="en-US" dirty="0"/>
              <a:t> </a:t>
            </a:r>
            <a:r>
              <a:rPr lang="en-US" dirty="0" smtClean="0"/>
              <a:t>(Ed.) </a:t>
            </a:r>
            <a:r>
              <a:rPr lang="en-US" i="1" dirty="0"/>
              <a:t>The </a:t>
            </a:r>
            <a:r>
              <a:rPr lang="en-US" i="1" dirty="0" smtClean="0"/>
              <a:t>Development </a:t>
            </a:r>
            <a:r>
              <a:rPr lang="en-US" i="1" dirty="0"/>
              <a:t>of </a:t>
            </a:r>
            <a:r>
              <a:rPr lang="en-US" i="1" dirty="0" smtClean="0"/>
              <a:t>Mathematical Skills. </a:t>
            </a:r>
            <a:r>
              <a:rPr lang="en-US" dirty="0" smtClean="0"/>
              <a:t>Hove: </a:t>
            </a:r>
            <a:r>
              <a:rPr lang="en-US" dirty="0"/>
              <a:t>Psychology Press, </a:t>
            </a:r>
            <a:endParaRPr lang="en-US" dirty="0" smtClean="0"/>
          </a:p>
          <a:p>
            <a:pPr marL="0" indent="0">
              <a:buNone/>
            </a:pPr>
            <a:r>
              <a:rPr lang="en-GB" dirty="0" smtClean="0">
                <a:latin typeface="+mj-lt"/>
              </a:rPr>
              <a:t>Boaler</a:t>
            </a:r>
            <a:r>
              <a:rPr lang="en-GB" dirty="0">
                <a:latin typeface="+mj-lt"/>
              </a:rPr>
              <a:t>, J., (2009) </a:t>
            </a:r>
            <a:r>
              <a:rPr lang="en-GB" i="1" dirty="0">
                <a:latin typeface="+mj-lt"/>
              </a:rPr>
              <a:t>The Elephant in the Classroom: Helping children learn and love maths. </a:t>
            </a:r>
            <a:r>
              <a:rPr lang="en-GB" dirty="0">
                <a:latin typeface="+mj-lt"/>
              </a:rPr>
              <a:t>London: Souvenir </a:t>
            </a:r>
          </a:p>
          <a:p>
            <a:pPr marL="0" indent="0">
              <a:buNone/>
            </a:pPr>
            <a:r>
              <a:rPr lang="en-GB" dirty="0" smtClean="0">
                <a:latin typeface="+mj-lt"/>
              </a:rPr>
              <a:t>Dewey</a:t>
            </a:r>
            <a:r>
              <a:rPr lang="en-GB" dirty="0">
                <a:latin typeface="+mj-lt"/>
              </a:rPr>
              <a:t>, J., (2004) </a:t>
            </a:r>
            <a:r>
              <a:rPr lang="en-GB" i="1" dirty="0">
                <a:latin typeface="+mj-lt"/>
              </a:rPr>
              <a:t>How We Think: A restatement of the relation of reflective thinking to the educative process. </a:t>
            </a:r>
            <a:r>
              <a:rPr lang="en-GB" dirty="0">
                <a:latin typeface="+mj-lt"/>
              </a:rPr>
              <a:t>Special edition. New Delhi: Cosmo Publications (first published 1933)</a:t>
            </a:r>
          </a:p>
          <a:p>
            <a:pPr marL="0" indent="0">
              <a:buNone/>
            </a:pPr>
            <a:r>
              <a:rPr lang="en-GB" dirty="0">
                <a:latin typeface="+mj-lt"/>
              </a:rPr>
              <a:t>Gifford, S., (2005) </a:t>
            </a:r>
            <a:r>
              <a:rPr lang="en-GB" i="1" dirty="0">
                <a:latin typeface="+mj-lt"/>
              </a:rPr>
              <a:t>Teaching Mathematics 3-5: Developing learning in the Foundation Stage.</a:t>
            </a:r>
            <a:r>
              <a:rPr lang="en-GB" dirty="0">
                <a:latin typeface="+mj-lt"/>
              </a:rPr>
              <a:t> Maidenhead: Open University Press</a:t>
            </a:r>
          </a:p>
          <a:p>
            <a:pPr marL="0" indent="0">
              <a:buNone/>
            </a:pPr>
            <a:r>
              <a:rPr lang="en-GB" dirty="0">
                <a:latin typeface="+mj-lt"/>
              </a:rPr>
              <a:t>Howe, C., and Mercer, N., (2007) </a:t>
            </a:r>
            <a:r>
              <a:rPr lang="en-GB" i="1" dirty="0">
                <a:latin typeface="+mj-lt"/>
              </a:rPr>
              <a:t>Children’s Social Development, Peer Interaction and Classroom Learning. Primary Review Interim Reports</a:t>
            </a:r>
            <a:r>
              <a:rPr lang="en-GB" dirty="0">
                <a:latin typeface="+mj-lt"/>
              </a:rPr>
              <a:t>. Cambridge: Cambridge University Press</a:t>
            </a:r>
          </a:p>
          <a:p>
            <a:pPr marL="0" indent="0">
              <a:buNone/>
            </a:pPr>
            <a:r>
              <a:rPr lang="en-GB" dirty="0">
                <a:latin typeface="+mj-lt"/>
              </a:rPr>
              <a:t>Lave, J., and Wenger, E., (1991) </a:t>
            </a:r>
            <a:r>
              <a:rPr lang="en-GB" i="1" dirty="0">
                <a:latin typeface="+mj-lt"/>
              </a:rPr>
              <a:t>Situated Learning: Legitimate peripheral participation. </a:t>
            </a:r>
            <a:r>
              <a:rPr lang="en-GB" dirty="0">
                <a:latin typeface="+mj-lt"/>
              </a:rPr>
              <a:t>Cambridge: Cambridge University Press</a:t>
            </a:r>
          </a:p>
          <a:p>
            <a:pPr marL="0" indent="0">
              <a:buNone/>
            </a:pPr>
            <a:r>
              <a:rPr lang="en-US" dirty="0">
                <a:latin typeface="+mj-lt"/>
              </a:rPr>
              <a:t>Malaguzzi, L., (1993) ‘History, ideas and basic philosophy’ in C. Edwards, L. Gandini, &amp; G. Forman (eds.) </a:t>
            </a:r>
            <a:r>
              <a:rPr lang="en-US" i="1" dirty="0">
                <a:latin typeface="+mj-lt"/>
              </a:rPr>
              <a:t>The Hundred Languages of Children</a:t>
            </a:r>
            <a:r>
              <a:rPr lang="en-US" dirty="0">
                <a:latin typeface="+mj-lt"/>
              </a:rPr>
              <a:t>. Norwood: Ablex</a:t>
            </a:r>
            <a:endParaRPr lang="en-GB" dirty="0">
              <a:latin typeface="+mj-lt"/>
            </a:endParaRPr>
          </a:p>
          <a:p>
            <a:pPr marL="0" indent="0">
              <a:buNone/>
            </a:pPr>
            <a:r>
              <a:rPr lang="en-US" dirty="0" smtClean="0"/>
              <a:t>Maloney, E.A., Schaeffer, M. W.,  </a:t>
            </a:r>
            <a:r>
              <a:rPr lang="en-US" dirty="0"/>
              <a:t>&amp; </a:t>
            </a:r>
            <a:r>
              <a:rPr lang="en-US" dirty="0" smtClean="0"/>
              <a:t>Beilock, S.L., </a:t>
            </a:r>
            <a:r>
              <a:rPr lang="en-US" dirty="0"/>
              <a:t>(2013</a:t>
            </a:r>
            <a:r>
              <a:rPr lang="en-US" dirty="0" smtClean="0"/>
              <a:t>)</a:t>
            </a:r>
            <a:r>
              <a:rPr lang="en-US" dirty="0"/>
              <a:t> </a:t>
            </a:r>
            <a:r>
              <a:rPr lang="en-US" dirty="0" smtClean="0"/>
              <a:t>‘Mathematics anxiety </a:t>
            </a:r>
            <a:r>
              <a:rPr lang="en-US" dirty="0"/>
              <a:t>and stereotype threat: shared mechanisms, negative consequences and </a:t>
            </a:r>
            <a:r>
              <a:rPr lang="en-US" dirty="0" smtClean="0"/>
              <a:t>promising interventions’</a:t>
            </a:r>
            <a:r>
              <a:rPr lang="en-US" i="1" dirty="0" smtClean="0"/>
              <a:t>. </a:t>
            </a:r>
            <a:r>
              <a:rPr lang="en-US" i="1" dirty="0"/>
              <a:t>Research in Mathematics Education</a:t>
            </a:r>
            <a:r>
              <a:rPr lang="en-US" dirty="0"/>
              <a:t>, 15:2, 115-</a:t>
            </a:r>
            <a:r>
              <a:rPr lang="en-US" dirty="0" smtClean="0"/>
              <a:t>128</a:t>
            </a:r>
          </a:p>
          <a:p>
            <a:pPr marL="0" indent="0">
              <a:buNone/>
            </a:pPr>
            <a:r>
              <a:rPr lang="en-GB" dirty="0" smtClean="0">
                <a:latin typeface="+mj-lt"/>
              </a:rPr>
              <a:t>Mercer</a:t>
            </a:r>
            <a:r>
              <a:rPr lang="en-GB" dirty="0">
                <a:latin typeface="+mj-lt"/>
              </a:rPr>
              <a:t>, N., and Sams, C., (2006) ‘</a:t>
            </a:r>
            <a:r>
              <a:rPr lang="en-US" dirty="0">
                <a:latin typeface="+mj-lt"/>
              </a:rPr>
              <a:t>Teaching children how to use language to solve maths problems’ </a:t>
            </a:r>
            <a:r>
              <a:rPr lang="en-US" i="1" dirty="0">
                <a:latin typeface="+mj-lt"/>
              </a:rPr>
              <a:t>Language and Education</a:t>
            </a:r>
            <a:r>
              <a:rPr lang="en-US" dirty="0">
                <a:latin typeface="+mj-lt"/>
              </a:rPr>
              <a:t> 20 (6) 507 - 528</a:t>
            </a:r>
            <a:endParaRPr lang="en-GB" dirty="0">
              <a:latin typeface="+mj-lt"/>
            </a:endParaRPr>
          </a:p>
          <a:p>
            <a:pPr marL="0" indent="0">
              <a:buNone/>
            </a:pPr>
            <a:r>
              <a:rPr lang="en-GB" dirty="0">
                <a:latin typeface="+mj-lt"/>
              </a:rPr>
              <a:t>Rogers, S., and Evans, J., (2007) ‘Re-thinking Role Play in the Reception Class’ </a:t>
            </a:r>
            <a:r>
              <a:rPr lang="en-GB" i="1" dirty="0">
                <a:latin typeface="+mj-lt"/>
              </a:rPr>
              <a:t>Educational Research</a:t>
            </a:r>
            <a:r>
              <a:rPr lang="en-GB" dirty="0">
                <a:latin typeface="+mj-lt"/>
              </a:rPr>
              <a:t>, 42(2) 153-167</a:t>
            </a:r>
          </a:p>
          <a:p>
            <a:pPr marL="0" indent="0">
              <a:buNone/>
            </a:pPr>
            <a:r>
              <a:rPr lang="en-GB" dirty="0" smtClean="0">
                <a:latin typeface="+mj-lt"/>
              </a:rPr>
              <a:t>Siraj</a:t>
            </a:r>
            <a:r>
              <a:rPr lang="en-GB" dirty="0">
                <a:latin typeface="+mj-lt"/>
              </a:rPr>
              <a:t>-Blatchford, I., Sylva, K., Muttock, S., Gilden, R., and Bell, D., (2002) </a:t>
            </a:r>
            <a:r>
              <a:rPr lang="en-GB" i="1" dirty="0">
                <a:latin typeface="+mj-lt"/>
              </a:rPr>
              <a:t>Researching Effective Pedagogy in the Early Years. </a:t>
            </a:r>
            <a:r>
              <a:rPr lang="en-GB" dirty="0">
                <a:latin typeface="+mj-lt"/>
              </a:rPr>
              <a:t>London: DfES</a:t>
            </a:r>
          </a:p>
          <a:p>
            <a:pPr marL="0" indent="0">
              <a:buNone/>
            </a:pPr>
            <a:r>
              <a:rPr lang="en-GB" dirty="0">
                <a:latin typeface="+mj-lt"/>
              </a:rPr>
              <a:t>Straker, A., (1993) </a:t>
            </a:r>
            <a:r>
              <a:rPr lang="en-GB" i="1" dirty="0">
                <a:latin typeface="+mj-lt"/>
              </a:rPr>
              <a:t>Talking Points in Mathematics. </a:t>
            </a:r>
            <a:r>
              <a:rPr lang="en-GB" dirty="0">
                <a:latin typeface="+mj-lt"/>
              </a:rPr>
              <a:t>Cambridge: Cambridge University Press</a:t>
            </a:r>
          </a:p>
          <a:p>
            <a:pPr marL="0" indent="0">
              <a:buNone/>
            </a:pPr>
            <a:r>
              <a:rPr lang="en-GB" dirty="0">
                <a:latin typeface="+mj-lt"/>
              </a:rPr>
              <a:t>Wheeldon, I., (2006) ‘Peer Talk’ </a:t>
            </a:r>
            <a:r>
              <a:rPr lang="en-GB" i="1" dirty="0">
                <a:latin typeface="+mj-lt"/>
              </a:rPr>
              <a:t>Mathematics Teaching</a:t>
            </a:r>
            <a:r>
              <a:rPr lang="en-GB" dirty="0">
                <a:latin typeface="+mj-lt"/>
              </a:rPr>
              <a:t>, 199 (November) 39 - 41</a:t>
            </a:r>
          </a:p>
          <a:p>
            <a:pPr marL="0" indent="0">
              <a:buNone/>
            </a:pPr>
            <a:r>
              <a:rPr lang="en-GB" dirty="0">
                <a:latin typeface="+mj-lt"/>
              </a:rPr>
              <a:t>Williams, H., (2006) </a:t>
            </a:r>
            <a:r>
              <a:rPr lang="en-GB" i="1" dirty="0">
                <a:latin typeface="+mj-lt"/>
              </a:rPr>
              <a:t>Let's Pretend Maths</a:t>
            </a:r>
            <a:r>
              <a:rPr lang="en-GB" dirty="0">
                <a:latin typeface="+mj-lt"/>
              </a:rPr>
              <a:t>. London: BEAM Education </a:t>
            </a:r>
            <a:endParaRPr lang="en-GB" dirty="0" smtClean="0">
              <a:latin typeface="+mj-lt"/>
            </a:endParaRPr>
          </a:p>
          <a:p>
            <a:pPr marL="0" indent="0">
              <a:buNone/>
            </a:pPr>
            <a:r>
              <a:rPr lang="en-US" dirty="0" smtClean="0">
                <a:latin typeface="+mj-lt"/>
              </a:rPr>
              <a:t>Williams, H., (2014) </a:t>
            </a:r>
            <a:r>
              <a:rPr lang="en-GB" i="1" dirty="0">
                <a:latin typeface="+mj-lt"/>
              </a:rPr>
              <a:t>The </a:t>
            </a:r>
            <a:r>
              <a:rPr lang="en-GB" i="1" dirty="0" smtClean="0">
                <a:latin typeface="+mj-lt"/>
              </a:rPr>
              <a:t>Relevance </a:t>
            </a:r>
            <a:r>
              <a:rPr lang="en-GB" i="1" dirty="0">
                <a:latin typeface="+mj-lt"/>
              </a:rPr>
              <a:t>of </a:t>
            </a:r>
            <a:r>
              <a:rPr lang="en-GB" i="1" dirty="0" smtClean="0">
                <a:latin typeface="+mj-lt"/>
              </a:rPr>
              <a:t>Role Play </a:t>
            </a:r>
            <a:r>
              <a:rPr lang="en-GB" i="1" dirty="0">
                <a:latin typeface="+mj-lt"/>
              </a:rPr>
              <a:t>to the </a:t>
            </a:r>
            <a:r>
              <a:rPr lang="en-GB" i="1" dirty="0" smtClean="0">
                <a:latin typeface="+mj-lt"/>
              </a:rPr>
              <a:t>Learning </a:t>
            </a:r>
            <a:r>
              <a:rPr lang="en-GB" i="1" dirty="0">
                <a:latin typeface="+mj-lt"/>
              </a:rPr>
              <a:t>of </a:t>
            </a:r>
            <a:r>
              <a:rPr lang="en-GB" i="1" dirty="0" smtClean="0">
                <a:latin typeface="+mj-lt"/>
              </a:rPr>
              <a:t>Mathematics </a:t>
            </a:r>
            <a:r>
              <a:rPr lang="en-GB" i="1" dirty="0">
                <a:latin typeface="+mj-lt"/>
              </a:rPr>
              <a:t>in the </a:t>
            </a:r>
            <a:r>
              <a:rPr lang="en-GB" i="1" dirty="0" smtClean="0">
                <a:latin typeface="+mj-lt"/>
              </a:rPr>
              <a:t>Primary Classroom. </a:t>
            </a:r>
            <a:r>
              <a:rPr lang="en-GB" dirty="0"/>
              <a:t>Submitted in partial fulfilment of the requirements for the degree of Doctor of Philosophy, School of Education, Roehampton University, London </a:t>
            </a:r>
          </a:p>
          <a:p>
            <a:pPr marL="0" indent="0">
              <a:buNone/>
            </a:pPr>
            <a:endParaRPr lang="en-US" dirty="0" smtClean="0">
              <a:latin typeface="+mj-lt"/>
            </a:endParaRP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875844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solidFill>
                  <a:srgbClr val="0000FF"/>
                </a:solidFill>
              </a:rPr>
              <a:t>How to produce children who have difficulties with mathematics:</a:t>
            </a:r>
            <a:r>
              <a:rPr lang="en-GB" dirty="0" smtClean="0"/>
              <a:t/>
            </a:r>
            <a:br>
              <a:rPr lang="en-GB" dirty="0" smtClean="0"/>
            </a:br>
            <a:endParaRPr lang="en-US" dirty="0"/>
          </a:p>
        </p:txBody>
      </p:sp>
      <p:sp>
        <p:nvSpPr>
          <p:cNvPr id="3" name="Content Placeholder 2"/>
          <p:cNvSpPr>
            <a:spLocks noGrp="1"/>
          </p:cNvSpPr>
          <p:nvPr>
            <p:ph idx="1"/>
          </p:nvPr>
        </p:nvSpPr>
        <p:spPr/>
        <p:txBody>
          <a:bodyPr>
            <a:normAutofit lnSpcReduction="10000"/>
          </a:bodyPr>
          <a:lstStyle/>
          <a:p>
            <a:endParaRPr lang="en-GB" dirty="0" smtClean="0"/>
          </a:p>
          <a:p>
            <a:r>
              <a:rPr lang="en-GB" dirty="0"/>
              <a:t>C</a:t>
            </a:r>
            <a:r>
              <a:rPr lang="en-GB" dirty="0" smtClean="0"/>
              <a:t>reate anxiety and lack of confidence </a:t>
            </a:r>
          </a:p>
          <a:p>
            <a:pPr>
              <a:buNone/>
            </a:pPr>
            <a:r>
              <a:rPr lang="en-GB" dirty="0" smtClean="0"/>
              <a:t>(Ashcraft 1998, Maloney et al 2013)</a:t>
            </a:r>
          </a:p>
          <a:p>
            <a:pPr>
              <a:buNone/>
            </a:pPr>
            <a:endParaRPr lang="en-GB" dirty="0" smtClean="0"/>
          </a:p>
          <a:p>
            <a:r>
              <a:rPr lang="en-GB" dirty="0"/>
              <a:t>E</a:t>
            </a:r>
            <a:r>
              <a:rPr lang="en-GB" dirty="0" smtClean="0"/>
              <a:t>mphasise </a:t>
            </a:r>
            <a:r>
              <a:rPr lang="en-GB" dirty="0"/>
              <a:t>counting and not number </a:t>
            </a:r>
            <a:r>
              <a:rPr lang="en-GB" dirty="0" smtClean="0"/>
              <a:t>sense</a:t>
            </a:r>
          </a:p>
          <a:p>
            <a:endParaRPr lang="en-GB" dirty="0" smtClean="0"/>
          </a:p>
          <a:p>
            <a:r>
              <a:rPr lang="en-GB" dirty="0"/>
              <a:t>P</a:t>
            </a:r>
            <a:r>
              <a:rPr lang="en-GB" dirty="0" smtClean="0"/>
              <a:t>ut 4 and 5 year olds in ‘ability groups’ where they will stay (</a:t>
            </a:r>
            <a:r>
              <a:rPr lang="en-GB" dirty="0" err="1" smtClean="0"/>
              <a:t>Boaler</a:t>
            </a:r>
            <a:r>
              <a:rPr lang="en-GB" dirty="0" smtClean="0"/>
              <a:t> 2009)</a:t>
            </a:r>
          </a:p>
          <a:p>
            <a:pPr>
              <a:buNone/>
            </a:pPr>
            <a:endParaRPr lang="en-US" dirty="0"/>
          </a:p>
        </p:txBody>
      </p:sp>
    </p:spTree>
    <p:extLst>
      <p:ext uri="{BB962C8B-B14F-4D97-AF65-F5344CB8AC3E}">
        <p14:creationId xmlns:p14="http://schemas.microsoft.com/office/powerpoint/2010/main" val="129494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6119" y="1166018"/>
            <a:ext cx="8229600" cy="4525963"/>
          </a:xfrm>
        </p:spPr>
        <p:txBody>
          <a:bodyPr/>
          <a:lstStyle/>
          <a:p>
            <a:pPr>
              <a:buNone/>
            </a:pPr>
            <a:r>
              <a:rPr lang="en-GB" dirty="0" smtClean="0"/>
              <a:t>Gifford, S., (2005) </a:t>
            </a:r>
            <a:r>
              <a:rPr lang="en-GB" i="1" dirty="0" smtClean="0"/>
              <a:t>Teaching Mathematics 3-5: Developing learning in the Foundation Stage</a:t>
            </a:r>
            <a:r>
              <a:rPr lang="en-GB" dirty="0" smtClean="0"/>
              <a:t>. </a:t>
            </a:r>
          </a:p>
          <a:p>
            <a:pPr>
              <a:buNone/>
            </a:pPr>
            <a:r>
              <a:rPr lang="en-GB" dirty="0" smtClean="0"/>
              <a:t>Maidenhead: OUP</a:t>
            </a:r>
          </a:p>
          <a:p>
            <a:pPr>
              <a:buNone/>
            </a:pPr>
            <a:endParaRPr lang="en-US" dirty="0" smtClean="0"/>
          </a:p>
        </p:txBody>
      </p:sp>
      <p:pic>
        <p:nvPicPr>
          <p:cNvPr id="4" name="Picture 3" descr="eaching mathematics 3-5 : developing learning in the foundation stage"/>
          <p:cNvPicPr/>
          <p:nvPr/>
        </p:nvPicPr>
        <p:blipFill>
          <a:blip r:embed="rId2"/>
          <a:srcRect/>
          <a:stretch>
            <a:fillRect/>
          </a:stretch>
        </p:blipFill>
        <p:spPr bwMode="auto">
          <a:xfrm>
            <a:off x="686119" y="2948781"/>
            <a:ext cx="1778000" cy="2743200"/>
          </a:xfrm>
          <a:prstGeom prst="rect">
            <a:avLst/>
          </a:prstGeom>
          <a:noFill/>
          <a:ln w="9525">
            <a:noFill/>
            <a:miter lim="800000"/>
            <a:headEnd/>
            <a:tailEnd/>
          </a:ln>
        </p:spPr>
      </p:pic>
    </p:spTree>
    <p:extLst>
      <p:ext uri="{BB962C8B-B14F-4D97-AF65-F5344CB8AC3E}">
        <p14:creationId xmlns:p14="http://schemas.microsoft.com/office/powerpoint/2010/main" val="210228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3970"/>
            <a:ext cx="8229600" cy="5542193"/>
          </a:xfrm>
        </p:spPr>
        <p:txBody>
          <a:bodyPr>
            <a:normAutofit fontScale="85000" lnSpcReduction="20000"/>
          </a:bodyPr>
          <a:lstStyle/>
          <a:p>
            <a:pPr>
              <a:buNone/>
            </a:pPr>
            <a:endParaRPr lang="en-US" dirty="0" smtClean="0"/>
          </a:p>
          <a:p>
            <a:pPr>
              <a:buNone/>
            </a:pPr>
            <a:r>
              <a:rPr lang="en-US" dirty="0" smtClean="0"/>
              <a:t>  Operating as members of a mathematical </a:t>
            </a:r>
            <a:r>
              <a:rPr lang="en-US" dirty="0" smtClean="0">
                <a:solidFill>
                  <a:srgbClr val="FF0000"/>
                </a:solidFill>
              </a:rPr>
              <a:t>community of practice.</a:t>
            </a:r>
          </a:p>
          <a:p>
            <a:pPr>
              <a:buNone/>
            </a:pPr>
            <a:r>
              <a:rPr lang="en-US" dirty="0" smtClean="0"/>
              <a:t>(Jean Lave and Etienne Wenger, 1991)</a:t>
            </a:r>
          </a:p>
          <a:p>
            <a:pPr marL="0" indent="0">
              <a:buNone/>
            </a:pPr>
            <a:endParaRPr lang="en-US" b="1" dirty="0" smtClean="0">
              <a:solidFill>
                <a:srgbClr val="FF0000"/>
              </a:solidFill>
            </a:endParaRPr>
          </a:p>
          <a:p>
            <a:pPr marL="0" indent="0">
              <a:buNone/>
            </a:pPr>
            <a:r>
              <a:rPr lang="en-US" b="1" dirty="0" smtClean="0">
                <a:solidFill>
                  <a:srgbClr val="FF0000"/>
                </a:solidFill>
              </a:rPr>
              <a:t>In </a:t>
            </a:r>
            <a:r>
              <a:rPr lang="en-US" b="1" dirty="0">
                <a:solidFill>
                  <a:srgbClr val="FF0000"/>
                </a:solidFill>
              </a:rPr>
              <a:t>a mathematical learning community ..</a:t>
            </a:r>
            <a:r>
              <a:rPr lang="en-US" b="1" dirty="0" smtClean="0">
                <a:solidFill>
                  <a:srgbClr val="FF0000"/>
                </a:solidFill>
              </a:rPr>
              <a:t>.</a:t>
            </a:r>
          </a:p>
          <a:p>
            <a:endParaRPr lang="en-US" dirty="0">
              <a:solidFill>
                <a:srgbClr val="FF0000"/>
              </a:solidFill>
            </a:endParaRPr>
          </a:p>
          <a:p>
            <a:r>
              <a:rPr lang="en-US" dirty="0" smtClean="0"/>
              <a:t>participants </a:t>
            </a:r>
            <a:r>
              <a:rPr lang="en-US" dirty="0"/>
              <a:t>share experiences</a:t>
            </a:r>
          </a:p>
          <a:p>
            <a:r>
              <a:rPr lang="en-US" dirty="0"/>
              <a:t>use shared language to talk about these</a:t>
            </a:r>
          </a:p>
          <a:p>
            <a:r>
              <a:rPr lang="en-US" dirty="0"/>
              <a:t>work together to construct meaning of a mathematical idea</a:t>
            </a:r>
          </a:p>
          <a:p>
            <a:r>
              <a:rPr lang="en-US" dirty="0"/>
              <a:t>make reference to ‘outside’ experiences of mathematics</a:t>
            </a:r>
          </a:p>
          <a:p>
            <a:pPr>
              <a:buNone/>
            </a:pPr>
            <a:endParaRPr lang="en-US" dirty="0" smtClean="0"/>
          </a:p>
        </p:txBody>
      </p:sp>
    </p:spTree>
    <p:extLst>
      <p:ext uri="{BB962C8B-B14F-4D97-AF65-F5344CB8AC3E}">
        <p14:creationId xmlns:p14="http://schemas.microsoft.com/office/powerpoint/2010/main" val="738424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3170"/>
            <a:ext cx="8229600" cy="5512994"/>
          </a:xfrm>
        </p:spPr>
        <p:txBody>
          <a:bodyPr/>
          <a:lstStyle/>
          <a:p>
            <a:pPr>
              <a:buNone/>
            </a:pPr>
            <a:endParaRPr lang="en-US" dirty="0" smtClean="0"/>
          </a:p>
          <a:p>
            <a:pPr>
              <a:buNone/>
            </a:pPr>
            <a:r>
              <a:rPr lang="en-GB" dirty="0" smtClean="0"/>
              <a:t>“... </a:t>
            </a:r>
            <a:r>
              <a:rPr lang="en-GB" i="1" dirty="0"/>
              <a:t>p</a:t>
            </a:r>
            <a:r>
              <a:rPr lang="en-GB" i="1" dirty="0" smtClean="0"/>
              <a:t>lay where, for periods, the participants are walking </a:t>
            </a:r>
            <a:r>
              <a:rPr lang="en-GB" i="1" dirty="0"/>
              <a:t>in another’s </a:t>
            </a:r>
            <a:r>
              <a:rPr lang="en-GB" i="1" dirty="0" smtClean="0"/>
              <a:t>shoes.”</a:t>
            </a:r>
          </a:p>
          <a:p>
            <a:pPr>
              <a:buNone/>
            </a:pPr>
            <a:r>
              <a:rPr lang="en-GB" dirty="0" smtClean="0"/>
              <a:t> </a:t>
            </a:r>
            <a:r>
              <a:rPr lang="en-GB" dirty="0" smtClean="0">
                <a:solidFill>
                  <a:srgbClr val="0000FF"/>
                </a:solidFill>
              </a:rPr>
              <a:t>Helen Williams 2006: 15 </a:t>
            </a:r>
          </a:p>
          <a:p>
            <a:pPr>
              <a:buNone/>
            </a:pPr>
            <a:endParaRPr lang="en-GB" dirty="0"/>
          </a:p>
          <a:p>
            <a:pPr>
              <a:buNone/>
            </a:pPr>
            <a:r>
              <a:rPr lang="en-GB" dirty="0" smtClean="0"/>
              <a:t> “.</a:t>
            </a:r>
            <a:r>
              <a:rPr lang="en-GB" dirty="0"/>
              <a:t>.</a:t>
            </a:r>
            <a:r>
              <a:rPr lang="en-GB" dirty="0" smtClean="0"/>
              <a:t>. </a:t>
            </a:r>
            <a:r>
              <a:rPr lang="en-GB" i="1" dirty="0"/>
              <a:t>the shared pretend play between children in which they temporarily act out the part of someone else using pretend actions and utterances</a:t>
            </a:r>
            <a:r>
              <a:rPr lang="en-GB" i="1" dirty="0" smtClean="0"/>
              <a:t>.”</a:t>
            </a:r>
            <a:endParaRPr lang="en-GB" dirty="0" smtClean="0"/>
          </a:p>
          <a:p>
            <a:pPr>
              <a:buNone/>
            </a:pPr>
            <a:r>
              <a:rPr lang="en-GB" dirty="0" smtClean="0">
                <a:solidFill>
                  <a:srgbClr val="0000FF"/>
                </a:solidFill>
              </a:rPr>
              <a:t>Harris</a:t>
            </a:r>
            <a:r>
              <a:rPr lang="en-GB" dirty="0">
                <a:solidFill>
                  <a:srgbClr val="0000FF"/>
                </a:solidFill>
              </a:rPr>
              <a:t>, cited by Rogers and Evans 2007</a:t>
            </a:r>
            <a:r>
              <a:rPr lang="en-GB" dirty="0" smtClean="0">
                <a:solidFill>
                  <a:srgbClr val="0000FF"/>
                </a:solidFill>
              </a:rPr>
              <a:t>: 165 </a:t>
            </a:r>
            <a:endParaRPr lang="en-GB" dirty="0">
              <a:solidFill>
                <a:srgbClr val="0000FF"/>
              </a:solidFill>
            </a:endParaRPr>
          </a:p>
          <a:p>
            <a:pPr>
              <a:buNone/>
            </a:pPr>
            <a:endParaRPr lang="en-US" dirty="0"/>
          </a:p>
        </p:txBody>
      </p:sp>
    </p:spTree>
    <p:extLst>
      <p:ext uri="{BB962C8B-B14F-4D97-AF65-F5344CB8AC3E}">
        <p14:creationId xmlns:p14="http://schemas.microsoft.com/office/powerpoint/2010/main" val="2586173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2000"/>
                                        <p:tgtEl>
                                          <p:spTgt spid="3">
                                            <p:txEl>
                                              <p:pRg st="4" end="4"/>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70000"/>
            <a:ext cx="8229600" cy="4856163"/>
          </a:xfrm>
        </p:spPr>
        <p:txBody>
          <a:bodyPr/>
          <a:lstStyle/>
          <a:p>
            <a:pPr marL="0" indent="0">
              <a:buNone/>
            </a:pPr>
            <a:r>
              <a:rPr lang="en-GB" dirty="0"/>
              <a:t>The particular elements of talk that support learning have been identified as talk that </a:t>
            </a:r>
            <a:r>
              <a:rPr lang="en-GB" dirty="0">
                <a:solidFill>
                  <a:srgbClr val="FF0000"/>
                </a:solidFill>
              </a:rPr>
              <a:t>shares knowledge, challenges ideas, evaluates evidence </a:t>
            </a:r>
            <a:r>
              <a:rPr lang="en-GB" dirty="0">
                <a:solidFill>
                  <a:srgbClr val="000000"/>
                </a:solidFill>
              </a:rPr>
              <a:t>and</a:t>
            </a:r>
            <a:r>
              <a:rPr lang="en-GB" dirty="0">
                <a:solidFill>
                  <a:srgbClr val="FF0000"/>
                </a:solidFill>
              </a:rPr>
              <a:t> considers options in a reasoned, equitable </a:t>
            </a:r>
            <a:r>
              <a:rPr lang="en-GB" dirty="0" smtClean="0">
                <a:solidFill>
                  <a:srgbClr val="FF0000"/>
                </a:solidFill>
              </a:rPr>
              <a:t>fashion.</a:t>
            </a:r>
          </a:p>
          <a:p>
            <a:pPr marL="0" indent="0">
              <a:buNone/>
            </a:pPr>
            <a:endParaRPr lang="en-GB" dirty="0" smtClean="0">
              <a:solidFill>
                <a:srgbClr val="FF0000"/>
              </a:solidFill>
            </a:endParaRPr>
          </a:p>
          <a:p>
            <a:pPr marL="0" indent="0">
              <a:buNone/>
            </a:pPr>
            <a:r>
              <a:rPr lang="en-GB" dirty="0" smtClean="0"/>
              <a:t>(</a:t>
            </a:r>
            <a:r>
              <a:rPr lang="en-GB" dirty="0" err="1"/>
              <a:t>Wheeldon</a:t>
            </a:r>
            <a:r>
              <a:rPr lang="en-GB" dirty="0"/>
              <a:t> 2006, Howe and Mercer 2007</a:t>
            </a:r>
            <a:r>
              <a:rPr lang="en-GB" dirty="0" smtClean="0"/>
              <a:t>)</a:t>
            </a:r>
            <a:endParaRPr lang="en-US" dirty="0"/>
          </a:p>
        </p:txBody>
      </p:sp>
    </p:spTree>
    <p:extLst>
      <p:ext uri="{BB962C8B-B14F-4D97-AF65-F5344CB8AC3E}">
        <p14:creationId xmlns:p14="http://schemas.microsoft.com/office/powerpoint/2010/main" val="1810999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t/>
            </a:r>
            <a:br>
              <a:rPr lang="en-GB" dirty="0" smtClean="0"/>
            </a:br>
            <a:r>
              <a:rPr lang="en-GB" dirty="0" smtClean="0">
                <a:solidFill>
                  <a:srgbClr val="FF0000"/>
                </a:solidFill>
              </a:rPr>
              <a:t>Exploratory talk </a:t>
            </a:r>
            <a:r>
              <a:rPr lang="en-GB" dirty="0" smtClean="0"/>
              <a:t>has been defined as talk in which: </a:t>
            </a:r>
            <a:br>
              <a:rPr lang="en-GB" dirty="0" smtClean="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GB" dirty="0"/>
          </a:p>
          <a:p>
            <a:pPr marL="0" indent="0">
              <a:buNone/>
            </a:pPr>
            <a:r>
              <a:rPr lang="en-US" i="1" dirty="0" smtClean="0"/>
              <a:t>• </a:t>
            </a:r>
            <a:r>
              <a:rPr lang="en-US" i="1" dirty="0"/>
              <a:t>all relevant information is shared; </a:t>
            </a:r>
            <a:endParaRPr lang="en-GB" dirty="0"/>
          </a:p>
          <a:p>
            <a:pPr marL="0" indent="0">
              <a:buNone/>
            </a:pPr>
            <a:r>
              <a:rPr lang="en-US" i="1" dirty="0"/>
              <a:t>• all members of the group are invited to contribute to the discussion; </a:t>
            </a:r>
            <a:endParaRPr lang="en-GB" dirty="0"/>
          </a:p>
          <a:p>
            <a:pPr marL="0" indent="0">
              <a:buNone/>
            </a:pPr>
            <a:r>
              <a:rPr lang="en-US" i="1" dirty="0"/>
              <a:t>• opinions and ideas are respected and considered; </a:t>
            </a:r>
            <a:endParaRPr lang="en-GB" dirty="0"/>
          </a:p>
          <a:p>
            <a:pPr marL="0" indent="0">
              <a:buNone/>
            </a:pPr>
            <a:r>
              <a:rPr lang="en-US" i="1" dirty="0"/>
              <a:t>• everyone is asked to make their reasons clear; </a:t>
            </a:r>
            <a:endParaRPr lang="en-GB" dirty="0"/>
          </a:p>
          <a:p>
            <a:pPr marL="0" indent="0">
              <a:buNone/>
            </a:pPr>
            <a:r>
              <a:rPr lang="en-US" i="1" dirty="0"/>
              <a:t>• challenges and alternatives are made explicit and are negotiated;</a:t>
            </a:r>
            <a:endParaRPr lang="en-GB" dirty="0"/>
          </a:p>
          <a:p>
            <a:pPr marL="0" indent="0">
              <a:buNone/>
            </a:pPr>
            <a:r>
              <a:rPr lang="en-US" i="1" dirty="0" smtClean="0"/>
              <a:t>• </a:t>
            </a:r>
            <a:r>
              <a:rPr lang="en-US" i="1" dirty="0"/>
              <a:t>the group seeks to reach agreement before taking a decision or acting</a:t>
            </a:r>
            <a:r>
              <a:rPr lang="en-US" i="1" dirty="0" smtClean="0"/>
              <a:t>.</a:t>
            </a:r>
            <a:endParaRPr lang="en-GB" dirty="0"/>
          </a:p>
          <a:p>
            <a:pPr marL="0" indent="0">
              <a:buNone/>
            </a:pPr>
            <a:r>
              <a:rPr lang="en-GB" dirty="0"/>
              <a:t>(Mercer and </a:t>
            </a:r>
            <a:r>
              <a:rPr lang="en-GB" dirty="0" err="1"/>
              <a:t>Sams</a:t>
            </a:r>
            <a:r>
              <a:rPr lang="en-GB" dirty="0"/>
              <a:t> 2006: 512)</a:t>
            </a:r>
          </a:p>
          <a:p>
            <a:endParaRPr lang="en-US" dirty="0"/>
          </a:p>
        </p:txBody>
      </p:sp>
    </p:spTree>
    <p:extLst>
      <p:ext uri="{BB962C8B-B14F-4D97-AF65-F5344CB8AC3E}">
        <p14:creationId xmlns:p14="http://schemas.microsoft.com/office/powerpoint/2010/main" val="3823607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Sustained shared thinking</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GB" dirty="0"/>
              <a:t>A</a:t>
            </a:r>
            <a:r>
              <a:rPr lang="en-GB" dirty="0" smtClean="0"/>
              <a:t>dult</a:t>
            </a:r>
            <a:r>
              <a:rPr lang="en-GB" dirty="0"/>
              <a:t>-child interaction with some degree of ‘sustained, shared thinking’ </a:t>
            </a:r>
            <a:r>
              <a:rPr lang="en-GB" dirty="0" smtClean="0"/>
              <a:t>is </a:t>
            </a:r>
            <a:r>
              <a:rPr lang="en-GB" dirty="0"/>
              <a:t>of particular value in improving a young child’s cognitive </a:t>
            </a:r>
            <a:r>
              <a:rPr lang="en-GB" dirty="0" smtClean="0"/>
              <a:t>achievement.</a:t>
            </a:r>
          </a:p>
          <a:p>
            <a:r>
              <a:rPr lang="en-GB" dirty="0" smtClean="0"/>
              <a:t>‘</a:t>
            </a:r>
            <a:r>
              <a:rPr lang="en-GB" dirty="0"/>
              <a:t>Sustained shared thinking’ is said to occur </a:t>
            </a:r>
            <a:r>
              <a:rPr lang="en-GB" dirty="0" smtClean="0"/>
              <a:t>when adult</a:t>
            </a:r>
            <a:r>
              <a:rPr lang="en-GB" dirty="0"/>
              <a:t>-child conversation </a:t>
            </a:r>
            <a:r>
              <a:rPr lang="en-GB" dirty="0" smtClean="0"/>
              <a:t>attempts </a:t>
            </a:r>
            <a:r>
              <a:rPr lang="en-GB" dirty="0"/>
              <a:t>to reach </a:t>
            </a:r>
            <a:r>
              <a:rPr lang="en-GB" dirty="0" smtClean="0"/>
              <a:t>some mutual understanding and the </a:t>
            </a:r>
            <a:r>
              <a:rPr lang="en-GB" dirty="0"/>
              <a:t>level of thinking of the child is ‘lifted’. </a:t>
            </a:r>
            <a:r>
              <a:rPr lang="en-GB" dirty="0" smtClean="0">
                <a:effectLst/>
              </a:rPr>
              <a:t> </a:t>
            </a:r>
          </a:p>
          <a:p>
            <a:pPr marL="0" indent="0">
              <a:buNone/>
            </a:pPr>
            <a:r>
              <a:rPr lang="en-GB" dirty="0" smtClean="0"/>
              <a:t>(</a:t>
            </a:r>
            <a:r>
              <a:rPr lang="en-GB" dirty="0" err="1" smtClean="0"/>
              <a:t>Siraj</a:t>
            </a:r>
            <a:r>
              <a:rPr lang="en-GB" dirty="0" smtClean="0"/>
              <a:t>-Blatchford et al 2002).</a:t>
            </a:r>
          </a:p>
          <a:p>
            <a:pPr marL="0" indent="0">
              <a:buNone/>
            </a:pPr>
            <a:endParaRPr lang="en-US" dirty="0"/>
          </a:p>
        </p:txBody>
      </p:sp>
    </p:spTree>
    <p:extLst>
      <p:ext uri="{BB962C8B-B14F-4D97-AF65-F5344CB8AC3E}">
        <p14:creationId xmlns:p14="http://schemas.microsoft.com/office/powerpoint/2010/main" val="3085635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510</TotalTime>
  <Words>1217</Words>
  <Application>Microsoft Office PowerPoint</Application>
  <PresentationFormat>On-screen Show (4:3)</PresentationFormat>
  <Paragraphs>142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Session One:  Extending the teaching repertoire, developing role play for talk </vt:lpstr>
      <vt:lpstr>PowerPoint Presentation</vt:lpstr>
      <vt:lpstr> How to produce children who have difficulties with mathematics: </vt:lpstr>
      <vt:lpstr>PowerPoint Presentation</vt:lpstr>
      <vt:lpstr>PowerPoint Presentation</vt:lpstr>
      <vt:lpstr>PowerPoint Presentation</vt:lpstr>
      <vt:lpstr>PowerPoint Presentation</vt:lpstr>
      <vt:lpstr> Exploratory talk has been defined as talk in which:  </vt:lpstr>
      <vt:lpstr>Sustained shared thinking </vt:lpstr>
      <vt:lpstr> Some non-negotiables  for role play: </vt:lpstr>
      <vt:lpstr>PowerPoint Presentation</vt:lpstr>
      <vt:lpstr>Session Two  Reflective talk for maths learning </vt:lpstr>
      <vt:lpstr>Re-proposal</vt:lpstr>
      <vt:lpstr>Reflection</vt:lpstr>
      <vt:lpstr>PowerPoint Presentation</vt:lpstr>
      <vt:lpstr>PowerPoint Presentation</vt:lpstr>
      <vt:lpstr>Talk that aids reflection</vt:lpstr>
      <vt:lpstr> Malcolm Swan’s advice to mathematics teachers: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Williams</dc:creator>
  <cp:lastModifiedBy>Salmon, Davina</cp:lastModifiedBy>
  <cp:revision>26</cp:revision>
  <dcterms:created xsi:type="dcterms:W3CDTF">2014-10-13T10:36:11Z</dcterms:created>
  <dcterms:modified xsi:type="dcterms:W3CDTF">2015-01-09T10:27:33Z</dcterms:modified>
</cp:coreProperties>
</file>