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handoutMasterIdLst>
    <p:handoutMasterId r:id="rId22"/>
  </p:handoutMasterIdLst>
  <p:sldIdLst>
    <p:sldId id="256" r:id="rId2"/>
    <p:sldId id="259" r:id="rId3"/>
    <p:sldId id="262" r:id="rId4"/>
    <p:sldId id="260" r:id="rId5"/>
    <p:sldId id="264" r:id="rId6"/>
    <p:sldId id="263" r:id="rId7"/>
    <p:sldId id="266" r:id="rId8"/>
    <p:sldId id="265" r:id="rId9"/>
    <p:sldId id="267" r:id="rId10"/>
    <p:sldId id="268" r:id="rId11"/>
    <p:sldId id="280" r:id="rId12"/>
    <p:sldId id="273" r:id="rId13"/>
    <p:sldId id="274" r:id="rId14"/>
    <p:sldId id="275" r:id="rId15"/>
    <p:sldId id="276" r:id="rId16"/>
    <p:sldId id="277" r:id="rId17"/>
    <p:sldId id="278" r:id="rId18"/>
    <p:sldId id="279" r:id="rId19"/>
    <p:sldId id="272" r:id="rId20"/>
    <p:sldId id="281"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06" autoAdjust="0"/>
    <p:restoredTop sz="94660"/>
  </p:normalViewPr>
  <p:slideViewPr>
    <p:cSldViewPr snapToGrid="0" snapToObjects="1">
      <p:cViewPr>
        <p:scale>
          <a:sx n="108" d="100"/>
          <a:sy n="108" d="100"/>
        </p:scale>
        <p:origin x="-78"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FB0A863-25B8-3F41-BCA9-5FE4BB68369C}" type="datetimeFigureOut">
              <a:rPr lang="en-US" smtClean="0"/>
              <a:t>1/9/2015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ACF54DB-0C9D-914A-81F2-F4A2A0C09FD2}" type="slidenum">
              <a:rPr lang="en-US" smtClean="0"/>
              <a:t>‹#›</a:t>
            </a:fld>
            <a:endParaRPr lang="en-US"/>
          </a:p>
        </p:txBody>
      </p:sp>
    </p:spTree>
    <p:extLst>
      <p:ext uri="{BB962C8B-B14F-4D97-AF65-F5344CB8AC3E}">
        <p14:creationId xmlns:p14="http://schemas.microsoft.com/office/powerpoint/2010/main" val="86465978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8B856415-C249-5D45-BA59-49A696EA8BF9}" type="datetimeFigureOut">
              <a:rPr lang="en-US" smtClean="0"/>
              <a:t>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A600C5-7AAA-7947-894E-8343AB0735C1}" type="slidenum">
              <a:rPr lang="en-US" smtClean="0"/>
              <a:t>‹#›</a:t>
            </a:fld>
            <a:endParaRPr lang="en-US"/>
          </a:p>
        </p:txBody>
      </p:sp>
    </p:spTree>
    <p:extLst>
      <p:ext uri="{BB962C8B-B14F-4D97-AF65-F5344CB8AC3E}">
        <p14:creationId xmlns:p14="http://schemas.microsoft.com/office/powerpoint/2010/main" val="30097550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8B856415-C249-5D45-BA59-49A696EA8BF9}" type="datetimeFigureOut">
              <a:rPr lang="en-US" smtClean="0"/>
              <a:t>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A600C5-7AAA-7947-894E-8343AB0735C1}" type="slidenum">
              <a:rPr lang="en-US" smtClean="0"/>
              <a:t>‹#›</a:t>
            </a:fld>
            <a:endParaRPr lang="en-US"/>
          </a:p>
        </p:txBody>
      </p:sp>
    </p:spTree>
    <p:extLst>
      <p:ext uri="{BB962C8B-B14F-4D97-AF65-F5344CB8AC3E}">
        <p14:creationId xmlns:p14="http://schemas.microsoft.com/office/powerpoint/2010/main" val="38392051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8B856415-C249-5D45-BA59-49A696EA8BF9}" type="datetimeFigureOut">
              <a:rPr lang="en-US" smtClean="0"/>
              <a:t>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A600C5-7AAA-7947-894E-8343AB0735C1}" type="slidenum">
              <a:rPr lang="en-US" smtClean="0"/>
              <a:t>‹#›</a:t>
            </a:fld>
            <a:endParaRPr lang="en-US"/>
          </a:p>
        </p:txBody>
      </p:sp>
    </p:spTree>
    <p:extLst>
      <p:ext uri="{BB962C8B-B14F-4D97-AF65-F5344CB8AC3E}">
        <p14:creationId xmlns:p14="http://schemas.microsoft.com/office/powerpoint/2010/main" val="2651178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8B856415-C249-5D45-BA59-49A696EA8BF9}" type="datetimeFigureOut">
              <a:rPr lang="en-US" smtClean="0"/>
              <a:t>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A600C5-7AAA-7947-894E-8343AB0735C1}" type="slidenum">
              <a:rPr lang="en-US" smtClean="0"/>
              <a:t>‹#›</a:t>
            </a:fld>
            <a:endParaRPr lang="en-US"/>
          </a:p>
        </p:txBody>
      </p:sp>
    </p:spTree>
    <p:extLst>
      <p:ext uri="{BB962C8B-B14F-4D97-AF65-F5344CB8AC3E}">
        <p14:creationId xmlns:p14="http://schemas.microsoft.com/office/powerpoint/2010/main" val="2961551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8B856415-C249-5D45-BA59-49A696EA8BF9}" type="datetimeFigureOut">
              <a:rPr lang="en-US" smtClean="0"/>
              <a:t>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A600C5-7AAA-7947-894E-8343AB0735C1}" type="slidenum">
              <a:rPr lang="en-US" smtClean="0"/>
              <a:t>‹#›</a:t>
            </a:fld>
            <a:endParaRPr lang="en-US"/>
          </a:p>
        </p:txBody>
      </p:sp>
    </p:spTree>
    <p:extLst>
      <p:ext uri="{BB962C8B-B14F-4D97-AF65-F5344CB8AC3E}">
        <p14:creationId xmlns:p14="http://schemas.microsoft.com/office/powerpoint/2010/main" val="1551841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8B856415-C249-5D45-BA59-49A696EA8BF9}" type="datetimeFigureOut">
              <a:rPr lang="en-US" smtClean="0"/>
              <a:t>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A600C5-7AAA-7947-894E-8343AB0735C1}" type="slidenum">
              <a:rPr lang="en-US" smtClean="0"/>
              <a:t>‹#›</a:t>
            </a:fld>
            <a:endParaRPr lang="en-US"/>
          </a:p>
        </p:txBody>
      </p:sp>
    </p:spTree>
    <p:extLst>
      <p:ext uri="{BB962C8B-B14F-4D97-AF65-F5344CB8AC3E}">
        <p14:creationId xmlns:p14="http://schemas.microsoft.com/office/powerpoint/2010/main" val="5411932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8B856415-C249-5D45-BA59-49A696EA8BF9}" type="datetimeFigureOut">
              <a:rPr lang="en-US" smtClean="0"/>
              <a:t>1/9/2015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A600C5-7AAA-7947-894E-8343AB0735C1}" type="slidenum">
              <a:rPr lang="en-US" smtClean="0"/>
              <a:t>‹#›</a:t>
            </a:fld>
            <a:endParaRPr lang="en-US"/>
          </a:p>
        </p:txBody>
      </p:sp>
    </p:spTree>
    <p:extLst>
      <p:ext uri="{BB962C8B-B14F-4D97-AF65-F5344CB8AC3E}">
        <p14:creationId xmlns:p14="http://schemas.microsoft.com/office/powerpoint/2010/main" val="18263405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8B856415-C249-5D45-BA59-49A696EA8BF9}" type="datetimeFigureOut">
              <a:rPr lang="en-US" smtClean="0"/>
              <a:t>1/9/2015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A600C5-7AAA-7947-894E-8343AB0735C1}" type="slidenum">
              <a:rPr lang="en-US" smtClean="0"/>
              <a:t>‹#›</a:t>
            </a:fld>
            <a:endParaRPr lang="en-US"/>
          </a:p>
        </p:txBody>
      </p:sp>
    </p:spTree>
    <p:extLst>
      <p:ext uri="{BB962C8B-B14F-4D97-AF65-F5344CB8AC3E}">
        <p14:creationId xmlns:p14="http://schemas.microsoft.com/office/powerpoint/2010/main" val="36267236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856415-C249-5D45-BA59-49A696EA8BF9}" type="datetimeFigureOut">
              <a:rPr lang="en-US" smtClean="0"/>
              <a:t>1/9/2015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A600C5-7AAA-7947-894E-8343AB0735C1}" type="slidenum">
              <a:rPr lang="en-US" smtClean="0"/>
              <a:t>‹#›</a:t>
            </a:fld>
            <a:endParaRPr lang="en-US"/>
          </a:p>
        </p:txBody>
      </p:sp>
    </p:spTree>
    <p:extLst>
      <p:ext uri="{BB962C8B-B14F-4D97-AF65-F5344CB8AC3E}">
        <p14:creationId xmlns:p14="http://schemas.microsoft.com/office/powerpoint/2010/main" val="10508187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8B856415-C249-5D45-BA59-49A696EA8BF9}" type="datetimeFigureOut">
              <a:rPr lang="en-US" smtClean="0"/>
              <a:t>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A600C5-7AAA-7947-894E-8343AB0735C1}" type="slidenum">
              <a:rPr lang="en-US" smtClean="0"/>
              <a:t>‹#›</a:t>
            </a:fld>
            <a:endParaRPr lang="en-US"/>
          </a:p>
        </p:txBody>
      </p:sp>
    </p:spTree>
    <p:extLst>
      <p:ext uri="{BB962C8B-B14F-4D97-AF65-F5344CB8AC3E}">
        <p14:creationId xmlns:p14="http://schemas.microsoft.com/office/powerpoint/2010/main" val="33133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8B856415-C249-5D45-BA59-49A696EA8BF9}" type="datetimeFigureOut">
              <a:rPr lang="en-US" smtClean="0"/>
              <a:t>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A600C5-7AAA-7947-894E-8343AB0735C1}" type="slidenum">
              <a:rPr lang="en-US" smtClean="0"/>
              <a:t>‹#›</a:t>
            </a:fld>
            <a:endParaRPr lang="en-US"/>
          </a:p>
        </p:txBody>
      </p:sp>
    </p:spTree>
    <p:extLst>
      <p:ext uri="{BB962C8B-B14F-4D97-AF65-F5344CB8AC3E}">
        <p14:creationId xmlns:p14="http://schemas.microsoft.com/office/powerpoint/2010/main" val="12942581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856415-C249-5D45-BA59-49A696EA8BF9}" type="datetimeFigureOut">
              <a:rPr lang="en-US" smtClean="0"/>
              <a:t>1/9/2015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A600C5-7AAA-7947-894E-8343AB0735C1}" type="slidenum">
              <a:rPr lang="en-US" smtClean="0"/>
              <a:t>‹#›</a:t>
            </a:fld>
            <a:endParaRPr lang="en-US"/>
          </a:p>
        </p:txBody>
      </p:sp>
    </p:spTree>
    <p:extLst>
      <p:ext uri="{BB962C8B-B14F-4D97-AF65-F5344CB8AC3E}">
        <p14:creationId xmlns:p14="http://schemas.microsoft.com/office/powerpoint/2010/main" val="26926387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b="1" dirty="0" smtClean="0"/>
              <a:t>Session One:</a:t>
            </a:r>
            <a:br>
              <a:rPr lang="en-GB" b="1" dirty="0" smtClean="0"/>
            </a:br>
            <a:r>
              <a:rPr lang="en-GB" b="1" dirty="0"/>
              <a:t/>
            </a:r>
            <a:br>
              <a:rPr lang="en-GB" b="1" dirty="0"/>
            </a:br>
            <a:r>
              <a:rPr lang="en-GB" b="1" dirty="0" smtClean="0"/>
              <a:t>Extending </a:t>
            </a:r>
            <a:r>
              <a:rPr lang="en-GB" b="1" dirty="0"/>
              <a:t>the teaching repertoire, developing </a:t>
            </a:r>
            <a:r>
              <a:rPr lang="en-GB" b="1" dirty="0" smtClean="0"/>
              <a:t>role play for talk</a:t>
            </a:r>
            <a:r>
              <a:rPr lang="en-GB" dirty="0"/>
              <a:t/>
            </a:r>
            <a:br>
              <a:rPr lang="en-GB" dirty="0"/>
            </a:br>
            <a:endParaRPr lang="en-US" dirty="0"/>
          </a:p>
        </p:txBody>
      </p:sp>
      <p:sp>
        <p:nvSpPr>
          <p:cNvPr id="3" name="Subtitle 2"/>
          <p:cNvSpPr>
            <a:spLocks noGrp="1"/>
          </p:cNvSpPr>
          <p:nvPr>
            <p:ph type="subTitle" idx="1"/>
          </p:nvPr>
        </p:nvSpPr>
        <p:spPr>
          <a:xfrm>
            <a:off x="1371600" y="3600450"/>
            <a:ext cx="6400800" cy="2038350"/>
          </a:xfrm>
        </p:spPr>
        <p:txBody>
          <a:bodyPr>
            <a:normAutofit fontScale="85000" lnSpcReduction="20000"/>
          </a:bodyPr>
          <a:lstStyle/>
          <a:p>
            <a:endParaRPr lang="en-US" dirty="0" smtClean="0"/>
          </a:p>
          <a:p>
            <a:r>
              <a:rPr lang="en-US" dirty="0" smtClean="0"/>
              <a:t>Dr. Helen Williams</a:t>
            </a:r>
          </a:p>
          <a:p>
            <a:endParaRPr lang="en-US" dirty="0" smtClean="0"/>
          </a:p>
          <a:p>
            <a:pPr algn="l"/>
            <a:r>
              <a:rPr lang="en-GB" b="1" i="1" dirty="0" smtClean="0"/>
              <a:t>“The </a:t>
            </a:r>
            <a:r>
              <a:rPr lang="en-GB" b="1" i="1" dirty="0"/>
              <a:t>relevance of role play to the learning </a:t>
            </a:r>
            <a:r>
              <a:rPr lang="en-GB" b="1" i="1" dirty="0" smtClean="0"/>
              <a:t>of </a:t>
            </a:r>
            <a:r>
              <a:rPr lang="en-GB" b="1" i="1" dirty="0"/>
              <a:t>mathematics in the primary classroom</a:t>
            </a:r>
            <a:r>
              <a:rPr lang="en-GB" b="1" i="1" dirty="0" smtClean="0"/>
              <a:t>.”</a:t>
            </a:r>
            <a:endParaRPr lang="en-GB" b="1" dirty="0"/>
          </a:p>
          <a:p>
            <a:endParaRPr lang="en-US" dirty="0" smtClean="0"/>
          </a:p>
          <a:p>
            <a:endParaRPr lang="en-US" dirty="0"/>
          </a:p>
        </p:txBody>
      </p:sp>
    </p:spTree>
    <p:extLst>
      <p:ext uri="{BB962C8B-B14F-4D97-AF65-F5344CB8AC3E}">
        <p14:creationId xmlns:p14="http://schemas.microsoft.com/office/powerpoint/2010/main" val="2527989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solidFill>
                  <a:srgbClr val="FF0000"/>
                </a:solidFill>
              </a:rPr>
              <a:t/>
            </a:r>
            <a:br>
              <a:rPr lang="en-GB" b="1" dirty="0" smtClean="0">
                <a:solidFill>
                  <a:srgbClr val="FF0000"/>
                </a:solidFill>
              </a:rPr>
            </a:br>
            <a:r>
              <a:rPr lang="en-GB" b="1" dirty="0" smtClean="0">
                <a:solidFill>
                  <a:srgbClr val="FF0000"/>
                </a:solidFill>
              </a:rPr>
              <a:t>Some non</a:t>
            </a:r>
            <a:r>
              <a:rPr lang="en-GB" b="1" dirty="0">
                <a:solidFill>
                  <a:srgbClr val="FF0000"/>
                </a:solidFill>
              </a:rPr>
              <a:t>-</a:t>
            </a:r>
            <a:r>
              <a:rPr lang="en-GB" b="1" dirty="0" err="1">
                <a:solidFill>
                  <a:srgbClr val="FF0000"/>
                </a:solidFill>
              </a:rPr>
              <a:t>negotiables</a:t>
            </a:r>
            <a:r>
              <a:rPr lang="en-GB" b="1" dirty="0">
                <a:solidFill>
                  <a:srgbClr val="FF0000"/>
                </a:solidFill>
              </a:rPr>
              <a:t> </a:t>
            </a:r>
            <a:r>
              <a:rPr lang="en-GB" b="1" dirty="0" smtClean="0">
                <a:solidFill>
                  <a:srgbClr val="FF0000"/>
                </a:solidFill>
              </a:rPr>
              <a:t> for role play:</a:t>
            </a:r>
            <a:br>
              <a:rPr lang="en-GB" b="1" dirty="0" smtClean="0">
                <a:solidFill>
                  <a:srgbClr val="FF0000"/>
                </a:solidFill>
              </a:rPr>
            </a:br>
            <a:endParaRPr lang="en-US" b="1" dirty="0">
              <a:solidFill>
                <a:srgbClr val="FF0000"/>
              </a:solidFill>
            </a:endParaRPr>
          </a:p>
        </p:txBody>
      </p:sp>
      <p:sp>
        <p:nvSpPr>
          <p:cNvPr id="3" name="Content Placeholder 2"/>
          <p:cNvSpPr>
            <a:spLocks noGrp="1"/>
          </p:cNvSpPr>
          <p:nvPr>
            <p:ph idx="1"/>
          </p:nvPr>
        </p:nvSpPr>
        <p:spPr/>
        <p:txBody>
          <a:bodyPr>
            <a:normAutofit fontScale="70000" lnSpcReduction="20000"/>
          </a:bodyPr>
          <a:lstStyle/>
          <a:p>
            <a:pPr marL="0" lvl="0" indent="0">
              <a:buNone/>
            </a:pPr>
            <a:r>
              <a:rPr lang="en-GB" dirty="0" smtClean="0"/>
              <a:t>Role play </a:t>
            </a:r>
            <a:r>
              <a:rPr lang="en-GB" dirty="0"/>
              <a:t>can be effective in learning maths, </a:t>
            </a:r>
            <a:r>
              <a:rPr lang="en-GB" dirty="0" smtClean="0"/>
              <a:t>if:</a:t>
            </a:r>
          </a:p>
          <a:p>
            <a:pPr marL="0" lvl="0" indent="0">
              <a:buNone/>
            </a:pPr>
            <a:endParaRPr lang="en-GB" dirty="0"/>
          </a:p>
          <a:p>
            <a:pPr lvl="0"/>
            <a:r>
              <a:rPr lang="en-GB" dirty="0" smtClean="0"/>
              <a:t>It is </a:t>
            </a:r>
            <a:r>
              <a:rPr lang="en-GB" dirty="0" smtClean="0">
                <a:solidFill>
                  <a:srgbClr val="FF0000"/>
                </a:solidFill>
              </a:rPr>
              <a:t>central</a:t>
            </a:r>
            <a:r>
              <a:rPr lang="en-GB" dirty="0" smtClean="0"/>
              <a:t> </a:t>
            </a:r>
            <a:r>
              <a:rPr lang="en-GB" dirty="0"/>
              <a:t>to what goes </a:t>
            </a:r>
            <a:r>
              <a:rPr lang="en-GB" dirty="0" smtClean="0"/>
              <a:t>on in the classroom</a:t>
            </a:r>
            <a:endParaRPr lang="en-GB" dirty="0"/>
          </a:p>
          <a:p>
            <a:pPr lvl="0"/>
            <a:r>
              <a:rPr lang="en-GB" dirty="0" smtClean="0">
                <a:solidFill>
                  <a:srgbClr val="FF0000"/>
                </a:solidFill>
              </a:rPr>
              <a:t>Children are involved </a:t>
            </a:r>
            <a:r>
              <a:rPr lang="en-GB" dirty="0"/>
              <a:t>in its </a:t>
            </a:r>
            <a:r>
              <a:rPr lang="en-GB" dirty="0" smtClean="0"/>
              <a:t>organisation, direction .</a:t>
            </a:r>
            <a:r>
              <a:rPr lang="en-GB" dirty="0"/>
              <a:t>..</a:t>
            </a:r>
          </a:p>
          <a:p>
            <a:pPr lvl="0"/>
            <a:r>
              <a:rPr lang="en-GB" dirty="0" smtClean="0">
                <a:solidFill>
                  <a:srgbClr val="FF0000"/>
                </a:solidFill>
              </a:rPr>
              <a:t>Adults are </a:t>
            </a:r>
            <a:r>
              <a:rPr lang="en-GB" dirty="0">
                <a:solidFill>
                  <a:srgbClr val="FF0000"/>
                </a:solidFill>
              </a:rPr>
              <a:t>actively involved</a:t>
            </a:r>
            <a:r>
              <a:rPr lang="en-GB" dirty="0"/>
              <a:t>, valuing the play, assessing, structuring and introducing new </a:t>
            </a:r>
            <a:r>
              <a:rPr lang="en-GB" dirty="0" smtClean="0"/>
              <a:t>challenges</a:t>
            </a:r>
          </a:p>
          <a:p>
            <a:pPr marL="0" lvl="0" indent="0">
              <a:buNone/>
            </a:pPr>
            <a:endParaRPr lang="en-GB" dirty="0" smtClean="0"/>
          </a:p>
          <a:p>
            <a:pPr marL="0" lvl="0" indent="0">
              <a:buNone/>
            </a:pPr>
            <a:r>
              <a:rPr lang="en-GB" dirty="0" smtClean="0"/>
              <a:t>and</a:t>
            </a:r>
            <a:endParaRPr lang="en-GB" dirty="0"/>
          </a:p>
          <a:p>
            <a:pPr lvl="0"/>
            <a:r>
              <a:rPr lang="en-GB" dirty="0" smtClean="0"/>
              <a:t>There are oportunities for children </a:t>
            </a:r>
            <a:r>
              <a:rPr lang="en-GB" dirty="0"/>
              <a:t>to </a:t>
            </a:r>
            <a:r>
              <a:rPr lang="en-GB" dirty="0">
                <a:solidFill>
                  <a:srgbClr val="FF0000"/>
                </a:solidFill>
              </a:rPr>
              <a:t>re-view their </a:t>
            </a:r>
            <a:r>
              <a:rPr lang="en-GB" dirty="0" smtClean="0">
                <a:solidFill>
                  <a:srgbClr val="FF0000"/>
                </a:solidFill>
              </a:rPr>
              <a:t>play and mathematics.</a:t>
            </a:r>
          </a:p>
          <a:p>
            <a:pPr lvl="0"/>
            <a:endParaRPr lang="en-GB" dirty="0">
              <a:solidFill>
                <a:srgbClr val="FF0000"/>
              </a:solidFill>
            </a:endParaRPr>
          </a:p>
          <a:p>
            <a:pPr marL="0" lvl="0" indent="0">
              <a:buNone/>
            </a:pPr>
            <a:r>
              <a:rPr lang="en-GB" b="1" dirty="0" smtClean="0">
                <a:solidFill>
                  <a:srgbClr val="000000"/>
                </a:solidFill>
              </a:rPr>
              <a:t>Helen Williams, 2014</a:t>
            </a:r>
            <a:endParaRPr lang="en-GB" b="1" dirty="0">
              <a:solidFill>
                <a:srgbClr val="000000"/>
              </a:solidFill>
            </a:endParaRPr>
          </a:p>
          <a:p>
            <a:pPr marL="0" lvl="0" indent="0">
              <a:buNone/>
            </a:pPr>
            <a:r>
              <a:rPr lang="en-GB" b="1" dirty="0">
                <a:solidFill>
                  <a:srgbClr val="000000"/>
                </a:solidFill>
              </a:rPr>
              <a:t> </a:t>
            </a:r>
          </a:p>
          <a:p>
            <a:endParaRPr lang="en-US" dirty="0"/>
          </a:p>
        </p:txBody>
      </p:sp>
    </p:spTree>
    <p:extLst>
      <p:ext uri="{BB962C8B-B14F-4D97-AF65-F5344CB8AC3E}">
        <p14:creationId xmlns:p14="http://schemas.microsoft.com/office/powerpoint/2010/main" val="15447740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67176"/>
            <a:ext cx="8229600" cy="5658987"/>
          </a:xfrm>
        </p:spPr>
        <p:txBody>
          <a:bodyPr>
            <a:noAutofit/>
          </a:bodyPr>
          <a:lstStyle/>
          <a:p>
            <a:pPr>
              <a:buNone/>
            </a:pPr>
            <a:r>
              <a:rPr lang="en-GB" sz="2000" b="1" dirty="0" smtClean="0">
                <a:solidFill>
                  <a:srgbClr val="000000"/>
                </a:solidFill>
              </a:rPr>
              <a:t>SOME </a:t>
            </a:r>
            <a:r>
              <a:rPr lang="en-GB" sz="2000" b="1" smtClean="0">
                <a:solidFill>
                  <a:srgbClr val="000000"/>
                </a:solidFill>
              </a:rPr>
              <a:t>ROLE PLAY SCENARIOS </a:t>
            </a:r>
            <a:r>
              <a:rPr lang="en-GB" sz="2000" b="1" dirty="0" smtClean="0">
                <a:solidFill>
                  <a:srgbClr val="000000"/>
                </a:solidFill>
              </a:rPr>
              <a:t>....</a:t>
            </a:r>
          </a:p>
          <a:p>
            <a:pPr>
              <a:buNone/>
            </a:pPr>
            <a:r>
              <a:rPr lang="en-GB" sz="2000" dirty="0" smtClean="0">
                <a:solidFill>
                  <a:srgbClr val="FF0000"/>
                </a:solidFill>
              </a:rPr>
              <a:t>Travel agents		Launderette					Spacecraft</a:t>
            </a:r>
          </a:p>
          <a:p>
            <a:pPr>
              <a:buNone/>
            </a:pPr>
            <a:r>
              <a:rPr lang="en-GB" sz="2000" dirty="0" smtClean="0">
                <a:solidFill>
                  <a:srgbClr val="FF0000"/>
                </a:solidFill>
              </a:rPr>
              <a:t>			Time machine			Animal Rescue </a:t>
            </a:r>
            <a:r>
              <a:rPr lang="en-GB" sz="2000" dirty="0">
                <a:solidFill>
                  <a:srgbClr val="FF0000"/>
                </a:solidFill>
              </a:rPr>
              <a:t>C</a:t>
            </a:r>
            <a:r>
              <a:rPr lang="en-GB" sz="2000" dirty="0" smtClean="0">
                <a:solidFill>
                  <a:srgbClr val="FF0000"/>
                </a:solidFill>
              </a:rPr>
              <a:t>entre</a:t>
            </a:r>
          </a:p>
          <a:p>
            <a:pPr>
              <a:buNone/>
            </a:pPr>
            <a:r>
              <a:rPr lang="en-GB" sz="2000" dirty="0" smtClean="0">
                <a:solidFill>
                  <a:srgbClr val="FF0000"/>
                </a:solidFill>
              </a:rPr>
              <a:t>	Mountain Rescue Centre					Floating Art Studio</a:t>
            </a:r>
          </a:p>
          <a:p>
            <a:pPr>
              <a:buNone/>
            </a:pPr>
            <a:r>
              <a:rPr lang="en-GB" sz="2000" dirty="0" smtClean="0">
                <a:solidFill>
                  <a:srgbClr val="FF0000"/>
                </a:solidFill>
              </a:rPr>
              <a:t>Horse riding stables		Archeologist’s site		Art Gallery</a:t>
            </a:r>
          </a:p>
          <a:p>
            <a:pPr>
              <a:buNone/>
            </a:pPr>
            <a:r>
              <a:rPr lang="en-GB" sz="2000" dirty="0" smtClean="0">
                <a:solidFill>
                  <a:srgbClr val="FF0000"/>
                </a:solidFill>
              </a:rPr>
              <a:t>						Secret Garden			Bank</a:t>
            </a:r>
          </a:p>
          <a:p>
            <a:pPr>
              <a:buNone/>
            </a:pPr>
            <a:r>
              <a:rPr lang="en-GB" sz="2000" dirty="0" smtClean="0">
                <a:solidFill>
                  <a:srgbClr val="FF0000"/>
                </a:solidFill>
              </a:rPr>
              <a:t>Desert island		Time Machine		Einstein’s Garden</a:t>
            </a:r>
          </a:p>
          <a:p>
            <a:pPr>
              <a:buNone/>
            </a:pPr>
            <a:r>
              <a:rPr lang="en-GB" sz="2000" dirty="0" smtClean="0">
                <a:solidFill>
                  <a:srgbClr val="FF0000"/>
                </a:solidFill>
              </a:rPr>
              <a:t>								Egyptian palace				Woodland </a:t>
            </a:r>
            <a:r>
              <a:rPr lang="en-GB" sz="2000" dirty="0">
                <a:solidFill>
                  <a:srgbClr val="FF0000"/>
                </a:solidFill>
              </a:rPr>
              <a:t>shop</a:t>
            </a:r>
          </a:p>
          <a:p>
            <a:pPr>
              <a:buNone/>
            </a:pPr>
            <a:r>
              <a:rPr lang="en-GB" sz="2000" dirty="0">
                <a:solidFill>
                  <a:srgbClr val="FF0000"/>
                </a:solidFill>
              </a:rPr>
              <a:t>Hobbit house</a:t>
            </a:r>
            <a:endParaRPr lang="en-GB" sz="2000" dirty="0" smtClean="0">
              <a:solidFill>
                <a:srgbClr val="FF0000"/>
              </a:solidFill>
            </a:endParaRPr>
          </a:p>
          <a:p>
            <a:pPr>
              <a:buNone/>
            </a:pPr>
            <a:r>
              <a:rPr lang="en-GB" sz="2000" dirty="0" smtClean="0">
                <a:solidFill>
                  <a:srgbClr val="FF0000"/>
                </a:solidFill>
              </a:rPr>
              <a:t>						</a:t>
            </a:r>
            <a:r>
              <a:rPr lang="en-GB" sz="2000" dirty="0" err="1" smtClean="0">
                <a:solidFill>
                  <a:srgbClr val="FF0000"/>
                </a:solidFill>
              </a:rPr>
              <a:t>Hagrid’s</a:t>
            </a:r>
            <a:r>
              <a:rPr lang="en-GB" sz="2000" dirty="0" smtClean="0">
                <a:solidFill>
                  <a:srgbClr val="FF0000"/>
                </a:solidFill>
              </a:rPr>
              <a:t> cottage			A </a:t>
            </a:r>
            <a:r>
              <a:rPr lang="en-GB" sz="2000" dirty="0">
                <a:solidFill>
                  <a:srgbClr val="FF0000"/>
                </a:solidFill>
              </a:rPr>
              <a:t>clinic for magical creatures</a:t>
            </a:r>
            <a:endParaRPr lang="en-GB" sz="2000" dirty="0" smtClean="0">
              <a:solidFill>
                <a:srgbClr val="FF0000"/>
              </a:solidFill>
            </a:endParaRPr>
          </a:p>
          <a:p>
            <a:pPr>
              <a:buNone/>
            </a:pPr>
            <a:r>
              <a:rPr lang="en-GB" sz="2000" dirty="0" smtClean="0">
                <a:solidFill>
                  <a:srgbClr val="FF0000"/>
                </a:solidFill>
              </a:rPr>
              <a:t>	Dragon’s den						Pirate ship		Rainforest</a:t>
            </a:r>
          </a:p>
          <a:p>
            <a:pPr>
              <a:buNone/>
            </a:pPr>
            <a:endParaRPr lang="en-GB" sz="2000" dirty="0" smtClean="0">
              <a:solidFill>
                <a:srgbClr val="FF0000"/>
              </a:solidFill>
            </a:endParaRPr>
          </a:p>
          <a:p>
            <a:pPr>
              <a:buNone/>
            </a:pPr>
            <a:r>
              <a:rPr lang="en-GB" sz="2000" dirty="0" smtClean="0">
                <a:solidFill>
                  <a:srgbClr val="FF0000"/>
                </a:solidFill>
              </a:rPr>
              <a:t>Desert Island			Superheros</a:t>
            </a:r>
            <a:r>
              <a:rPr lang="en-GB" sz="2000" dirty="0">
                <a:solidFill>
                  <a:srgbClr val="FF0000"/>
                </a:solidFill>
              </a:rPr>
              <a:t>’ </a:t>
            </a:r>
            <a:r>
              <a:rPr lang="en-GB" sz="2000" dirty="0" smtClean="0">
                <a:solidFill>
                  <a:srgbClr val="FF0000"/>
                </a:solidFill>
              </a:rPr>
              <a:t>den				Athletes</a:t>
            </a:r>
            <a:r>
              <a:rPr lang="en-GB" sz="2000" dirty="0">
                <a:solidFill>
                  <a:srgbClr val="FF0000"/>
                </a:solidFill>
              </a:rPr>
              <a:t>’ training village</a:t>
            </a:r>
            <a:endParaRPr lang="en-GB" sz="2000" dirty="0" smtClean="0">
              <a:solidFill>
                <a:srgbClr val="FF0000"/>
              </a:solidFill>
            </a:endParaRPr>
          </a:p>
          <a:p>
            <a:pPr>
              <a:buNone/>
            </a:pPr>
            <a:endParaRPr lang="en-GB" sz="2000" dirty="0" smtClean="0">
              <a:solidFill>
                <a:srgbClr val="FF0000"/>
              </a:solidFill>
            </a:endParaRPr>
          </a:p>
          <a:p>
            <a:pPr>
              <a:buNone/>
            </a:pPr>
            <a:r>
              <a:rPr lang="en-GB" sz="2000" dirty="0" smtClean="0">
                <a:solidFill>
                  <a:srgbClr val="FF0000"/>
                </a:solidFill>
              </a:rPr>
              <a:t>Castle		Japanese </a:t>
            </a:r>
            <a:r>
              <a:rPr lang="en-GB" sz="2000" dirty="0">
                <a:solidFill>
                  <a:srgbClr val="FF0000"/>
                </a:solidFill>
              </a:rPr>
              <a:t>garden and sushi </a:t>
            </a:r>
            <a:r>
              <a:rPr lang="en-GB" sz="2000" dirty="0" smtClean="0">
                <a:solidFill>
                  <a:srgbClr val="FF0000"/>
                </a:solidFill>
              </a:rPr>
              <a:t>restaurant		French </a:t>
            </a:r>
            <a:r>
              <a:rPr lang="en-GB" sz="2000" dirty="0">
                <a:solidFill>
                  <a:srgbClr val="FF0000"/>
                </a:solidFill>
              </a:rPr>
              <a:t>café</a:t>
            </a:r>
            <a:r>
              <a:rPr lang="en-GB" sz="2000" dirty="0" smtClean="0">
                <a:solidFill>
                  <a:srgbClr val="FF0000"/>
                </a:solidFill>
              </a:rPr>
              <a:t> and deli</a:t>
            </a:r>
          </a:p>
          <a:p>
            <a:pPr>
              <a:buNone/>
            </a:pPr>
            <a:endParaRPr lang="en-GB" sz="2000" dirty="0" smtClean="0">
              <a:solidFill>
                <a:srgbClr val="FF0000"/>
              </a:solidFill>
            </a:endParaRPr>
          </a:p>
          <a:p>
            <a:pPr>
              <a:buNone/>
            </a:pPr>
            <a:r>
              <a:rPr lang="en-GB" sz="2000" dirty="0" smtClean="0">
                <a:solidFill>
                  <a:srgbClr val="FF0000"/>
                </a:solidFill>
              </a:rPr>
              <a:t>Art auctioneer’s				Dinosaur café		Banana Plantation</a:t>
            </a:r>
            <a:endParaRPr lang="en-GB" sz="2000" dirty="0">
              <a:solidFill>
                <a:srgbClr val="FF0000"/>
              </a:solidFill>
            </a:endParaRPr>
          </a:p>
          <a:p>
            <a:pPr>
              <a:buNone/>
            </a:pPr>
            <a:endParaRPr lang="en-US" sz="2000" dirty="0"/>
          </a:p>
        </p:txBody>
      </p:sp>
    </p:spTree>
    <p:extLst>
      <p:ext uri="{BB962C8B-B14F-4D97-AF65-F5344CB8AC3E}">
        <p14:creationId xmlns:p14="http://schemas.microsoft.com/office/powerpoint/2010/main" val="3491120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iterate type="wd">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3000"/>
                                        <p:tgtEl>
                                          <p:spTgt spid="3">
                                            <p:txEl>
                                              <p:pRg st="0" end="0"/>
                                            </p:txEl>
                                          </p:spTgt>
                                        </p:tgtEl>
                                      </p:cBhvr>
                                    </p:animEffect>
                                    <p:anim calcmode="lin" valueType="num">
                                      <p:cBhvr>
                                        <p:cTn id="8" dur="3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27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300" accel="100000" fill="hold">
                                          <p:stCondLst>
                                            <p:cond delay="2700"/>
                                          </p:stCondLst>
                                        </p:cTn>
                                        <p:tgtEl>
                                          <p:spTgt spid="3">
                                            <p:txEl>
                                              <p:pRg st="0" end="0"/>
                                            </p:txEl>
                                          </p:spTgt>
                                        </p:tgtEl>
                                        <p:attrNameLst>
                                          <p:attrName>ppt_y</p:attrName>
                                        </p:attrNameLst>
                                      </p:cBhvr>
                                      <p:tavLst>
                                        <p:tav tm="0">
                                          <p:val>
                                            <p:strVal val="#ppt_y-.03"/>
                                          </p:val>
                                        </p:tav>
                                        <p:tav tm="100000">
                                          <p:val>
                                            <p:strVal val="#ppt_y"/>
                                          </p:val>
                                        </p:tav>
                                      </p:tavLst>
                                    </p:anim>
                                  </p:childTnLst>
                                  <p:subTnLst>
                                    <p:set>
                                      <p:cBhvr override="childStyle">
                                        <p:cTn dur="1" fill="hold" display="0" masterRel="nextClick" afterEffect="1"/>
                                        <p:tgtEl>
                                          <p:spTgt spid="3">
                                            <p:txEl>
                                              <p:pRg st="0" end="0"/>
                                            </p:txEl>
                                          </p:spTgt>
                                        </p:tgtEl>
                                        <p:attrNameLst>
                                          <p:attrName>style.visibility</p:attrName>
                                        </p:attrNameLst>
                                      </p:cBhvr>
                                      <p:to>
                                        <p:strVal val="hidden"/>
                                      </p:to>
                                    </p:set>
                                  </p:subTnLst>
                                </p:cTn>
                              </p:par>
                              <p:par>
                                <p:cTn id="11" presetID="37" presetClass="entr" presetSubtype="0" fill="hold" grpId="0" nodeType="withEffect">
                                  <p:stCondLst>
                                    <p:cond delay="0"/>
                                  </p:stCondLst>
                                  <p:iterate type="wd">
                                    <p:tmPct val="10000"/>
                                  </p:iterate>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3000"/>
                                        <p:tgtEl>
                                          <p:spTgt spid="3">
                                            <p:txEl>
                                              <p:pRg st="1" end="1"/>
                                            </p:txEl>
                                          </p:spTgt>
                                        </p:tgtEl>
                                      </p:cBhvr>
                                    </p:animEffect>
                                    <p:anim calcmode="lin" valueType="num">
                                      <p:cBhvr>
                                        <p:cTn id="14" dur="3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27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6" dur="300" accel="100000" fill="hold">
                                          <p:stCondLst>
                                            <p:cond delay="2700"/>
                                          </p:stCondLst>
                                        </p:cTn>
                                        <p:tgtEl>
                                          <p:spTgt spid="3">
                                            <p:txEl>
                                              <p:pRg st="1" end="1"/>
                                            </p:txEl>
                                          </p:spTgt>
                                        </p:tgtEl>
                                        <p:attrNameLst>
                                          <p:attrName>ppt_y</p:attrName>
                                        </p:attrNameLst>
                                      </p:cBhvr>
                                      <p:tavLst>
                                        <p:tav tm="0">
                                          <p:val>
                                            <p:strVal val="#ppt_y-.03"/>
                                          </p:val>
                                        </p:tav>
                                        <p:tav tm="100000">
                                          <p:val>
                                            <p:strVal val="#ppt_y"/>
                                          </p:val>
                                        </p:tav>
                                      </p:tavLst>
                                    </p:anim>
                                  </p:childTnLst>
                                  <p:subTnLst>
                                    <p:set>
                                      <p:cBhvr override="childStyle">
                                        <p:cTn dur="1" fill="hold" display="0" masterRel="nextClick" afterEffect="1"/>
                                        <p:tgtEl>
                                          <p:spTgt spid="3">
                                            <p:txEl>
                                              <p:pRg st="1" end="1"/>
                                            </p:txEl>
                                          </p:spTgt>
                                        </p:tgtEl>
                                        <p:attrNameLst>
                                          <p:attrName>style.visibility</p:attrName>
                                        </p:attrNameLst>
                                      </p:cBhvr>
                                      <p:to>
                                        <p:strVal val="hidden"/>
                                      </p:to>
                                    </p:set>
                                  </p:subTnLst>
                                </p:cTn>
                              </p:par>
                              <p:par>
                                <p:cTn id="17" presetID="37" presetClass="entr" presetSubtype="0" fill="hold" grpId="0" nodeType="withEffect">
                                  <p:stCondLst>
                                    <p:cond delay="0"/>
                                  </p:stCondLst>
                                  <p:iterate type="wd">
                                    <p:tmPct val="10000"/>
                                  </p:iterate>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3000"/>
                                        <p:tgtEl>
                                          <p:spTgt spid="3">
                                            <p:txEl>
                                              <p:pRg st="2" end="2"/>
                                            </p:txEl>
                                          </p:spTgt>
                                        </p:tgtEl>
                                      </p:cBhvr>
                                    </p:animEffect>
                                    <p:anim calcmode="lin" valueType="num">
                                      <p:cBhvr>
                                        <p:cTn id="20" dur="3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27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2" dur="300" accel="100000" fill="hold">
                                          <p:stCondLst>
                                            <p:cond delay="2700"/>
                                          </p:stCondLst>
                                        </p:cTn>
                                        <p:tgtEl>
                                          <p:spTgt spid="3">
                                            <p:txEl>
                                              <p:pRg st="2" end="2"/>
                                            </p:txEl>
                                          </p:spTgt>
                                        </p:tgtEl>
                                        <p:attrNameLst>
                                          <p:attrName>ppt_y</p:attrName>
                                        </p:attrNameLst>
                                      </p:cBhvr>
                                      <p:tavLst>
                                        <p:tav tm="0">
                                          <p:val>
                                            <p:strVal val="#ppt_y-.03"/>
                                          </p:val>
                                        </p:tav>
                                        <p:tav tm="100000">
                                          <p:val>
                                            <p:strVal val="#ppt_y"/>
                                          </p:val>
                                        </p:tav>
                                      </p:tavLst>
                                    </p:anim>
                                  </p:childTnLst>
                                  <p:subTnLst>
                                    <p:set>
                                      <p:cBhvr override="childStyle">
                                        <p:cTn dur="1" fill="hold" display="0" masterRel="nextClick" afterEffect="1"/>
                                        <p:tgtEl>
                                          <p:spTgt spid="3">
                                            <p:txEl>
                                              <p:pRg st="2" end="2"/>
                                            </p:txEl>
                                          </p:spTgt>
                                        </p:tgtEl>
                                        <p:attrNameLst>
                                          <p:attrName>style.visibility</p:attrName>
                                        </p:attrNameLst>
                                      </p:cBhvr>
                                      <p:to>
                                        <p:strVal val="hidden"/>
                                      </p:to>
                                    </p:set>
                                  </p:subTnLst>
                                </p:cTn>
                              </p:par>
                              <p:par>
                                <p:cTn id="23" presetID="37" presetClass="entr" presetSubtype="0" fill="hold" grpId="0" nodeType="withEffect">
                                  <p:stCondLst>
                                    <p:cond delay="0"/>
                                  </p:stCondLst>
                                  <p:iterate type="wd">
                                    <p:tmPct val="10000"/>
                                  </p:iterate>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3000"/>
                                        <p:tgtEl>
                                          <p:spTgt spid="3">
                                            <p:txEl>
                                              <p:pRg st="3" end="3"/>
                                            </p:txEl>
                                          </p:spTgt>
                                        </p:tgtEl>
                                      </p:cBhvr>
                                    </p:animEffect>
                                    <p:anim calcmode="lin" valueType="num">
                                      <p:cBhvr>
                                        <p:cTn id="26" dur="3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27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28" dur="300" accel="100000" fill="hold">
                                          <p:stCondLst>
                                            <p:cond delay="2700"/>
                                          </p:stCondLst>
                                        </p:cTn>
                                        <p:tgtEl>
                                          <p:spTgt spid="3">
                                            <p:txEl>
                                              <p:pRg st="3" end="3"/>
                                            </p:txEl>
                                          </p:spTgt>
                                        </p:tgtEl>
                                        <p:attrNameLst>
                                          <p:attrName>ppt_y</p:attrName>
                                        </p:attrNameLst>
                                      </p:cBhvr>
                                      <p:tavLst>
                                        <p:tav tm="0">
                                          <p:val>
                                            <p:strVal val="#ppt_y-.03"/>
                                          </p:val>
                                        </p:tav>
                                        <p:tav tm="100000">
                                          <p:val>
                                            <p:strVal val="#ppt_y"/>
                                          </p:val>
                                        </p:tav>
                                      </p:tavLst>
                                    </p:anim>
                                  </p:childTnLst>
                                  <p:subTnLst>
                                    <p:set>
                                      <p:cBhvr override="childStyle">
                                        <p:cTn dur="1" fill="hold" display="0" masterRel="nextClick" afterEffect="1"/>
                                        <p:tgtEl>
                                          <p:spTgt spid="3">
                                            <p:txEl>
                                              <p:pRg st="3" end="3"/>
                                            </p:txEl>
                                          </p:spTgt>
                                        </p:tgtEl>
                                        <p:attrNameLst>
                                          <p:attrName>style.visibility</p:attrName>
                                        </p:attrNameLst>
                                      </p:cBhvr>
                                      <p:to>
                                        <p:strVal val="hidden"/>
                                      </p:to>
                                    </p:set>
                                  </p:subTnLst>
                                </p:cTn>
                              </p:par>
                              <p:par>
                                <p:cTn id="29" presetID="37" presetClass="entr" presetSubtype="0" fill="hold" grpId="0" nodeType="withEffect">
                                  <p:stCondLst>
                                    <p:cond delay="0"/>
                                  </p:stCondLst>
                                  <p:iterate type="wd">
                                    <p:tmPct val="10000"/>
                                  </p:iterate>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3000"/>
                                        <p:tgtEl>
                                          <p:spTgt spid="3">
                                            <p:txEl>
                                              <p:pRg st="4" end="4"/>
                                            </p:txEl>
                                          </p:spTgt>
                                        </p:tgtEl>
                                      </p:cBhvr>
                                    </p:animEffect>
                                    <p:anim calcmode="lin" valueType="num">
                                      <p:cBhvr>
                                        <p:cTn id="32" dur="3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27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34" dur="300" accel="100000" fill="hold">
                                          <p:stCondLst>
                                            <p:cond delay="2700"/>
                                          </p:stCondLst>
                                        </p:cTn>
                                        <p:tgtEl>
                                          <p:spTgt spid="3">
                                            <p:txEl>
                                              <p:pRg st="4" end="4"/>
                                            </p:txEl>
                                          </p:spTgt>
                                        </p:tgtEl>
                                        <p:attrNameLst>
                                          <p:attrName>ppt_y</p:attrName>
                                        </p:attrNameLst>
                                      </p:cBhvr>
                                      <p:tavLst>
                                        <p:tav tm="0">
                                          <p:val>
                                            <p:strVal val="#ppt_y-.03"/>
                                          </p:val>
                                        </p:tav>
                                        <p:tav tm="100000">
                                          <p:val>
                                            <p:strVal val="#ppt_y"/>
                                          </p:val>
                                        </p:tav>
                                      </p:tavLst>
                                    </p:anim>
                                  </p:childTnLst>
                                  <p:subTnLst>
                                    <p:set>
                                      <p:cBhvr override="childStyle">
                                        <p:cTn dur="1" fill="hold" display="0" masterRel="nextClick" afterEffect="1"/>
                                        <p:tgtEl>
                                          <p:spTgt spid="3">
                                            <p:txEl>
                                              <p:pRg st="4" end="4"/>
                                            </p:txEl>
                                          </p:spTgt>
                                        </p:tgtEl>
                                        <p:attrNameLst>
                                          <p:attrName>style.visibility</p:attrName>
                                        </p:attrNameLst>
                                      </p:cBhvr>
                                      <p:to>
                                        <p:strVal val="hidden"/>
                                      </p:to>
                                    </p:set>
                                  </p:sub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iterate type="wd">
                                    <p:tmPct val="10000"/>
                                  </p:iterate>
                                  <p:childTnLst>
                                    <p:set>
                                      <p:cBhvr>
                                        <p:cTn id="38" dur="1" fill="hold">
                                          <p:stCondLst>
                                            <p:cond delay="0"/>
                                          </p:stCondLst>
                                        </p:cTn>
                                        <p:tgtEl>
                                          <p:spTgt spid="3">
                                            <p:txEl>
                                              <p:pRg st="5" end="5"/>
                                            </p:txEl>
                                          </p:spTgt>
                                        </p:tgtEl>
                                        <p:attrNameLst>
                                          <p:attrName>style.visibility</p:attrName>
                                        </p:attrNameLst>
                                      </p:cBhvr>
                                      <p:to>
                                        <p:strVal val="visible"/>
                                      </p:to>
                                    </p:set>
                                    <p:animEffect transition="in" filter="fade">
                                      <p:cBhvr>
                                        <p:cTn id="39" dur="3000"/>
                                        <p:tgtEl>
                                          <p:spTgt spid="3">
                                            <p:txEl>
                                              <p:pRg st="5" end="5"/>
                                            </p:txEl>
                                          </p:spTgt>
                                        </p:tgtEl>
                                      </p:cBhvr>
                                    </p:animEffect>
                                    <p:anim calcmode="lin" valueType="num">
                                      <p:cBhvr>
                                        <p:cTn id="40" dur="3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1" dur="27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42" dur="300" accel="100000" fill="hold">
                                          <p:stCondLst>
                                            <p:cond delay="2700"/>
                                          </p:stCondLst>
                                        </p:cTn>
                                        <p:tgtEl>
                                          <p:spTgt spid="3">
                                            <p:txEl>
                                              <p:pRg st="5" end="5"/>
                                            </p:txEl>
                                          </p:spTgt>
                                        </p:tgtEl>
                                        <p:attrNameLst>
                                          <p:attrName>ppt_y</p:attrName>
                                        </p:attrNameLst>
                                      </p:cBhvr>
                                      <p:tavLst>
                                        <p:tav tm="0">
                                          <p:val>
                                            <p:strVal val="#ppt_y-.03"/>
                                          </p:val>
                                        </p:tav>
                                        <p:tav tm="100000">
                                          <p:val>
                                            <p:strVal val="#ppt_y"/>
                                          </p:val>
                                        </p:tav>
                                      </p:tavLst>
                                    </p:anim>
                                  </p:childTnLst>
                                  <p:subTnLst>
                                    <p:set>
                                      <p:cBhvr override="childStyle">
                                        <p:cTn dur="1" fill="hold" display="0" masterRel="nextClick" afterEffect="1"/>
                                        <p:tgtEl>
                                          <p:spTgt spid="3">
                                            <p:txEl>
                                              <p:pRg st="5" end="5"/>
                                            </p:txEl>
                                          </p:spTgt>
                                        </p:tgtEl>
                                        <p:attrNameLst>
                                          <p:attrName>style.visibility</p:attrName>
                                        </p:attrNameLst>
                                      </p:cBhvr>
                                      <p:to>
                                        <p:strVal val="hidden"/>
                                      </p:to>
                                    </p:set>
                                  </p:subTnLst>
                                </p:cTn>
                              </p:par>
                              <p:par>
                                <p:cTn id="43" presetID="37" presetClass="entr" presetSubtype="0" fill="hold" grpId="0" nodeType="withEffect">
                                  <p:stCondLst>
                                    <p:cond delay="0"/>
                                  </p:stCondLst>
                                  <p:iterate type="wd">
                                    <p:tmPct val="10000"/>
                                  </p:iterate>
                                  <p:childTnLst>
                                    <p:set>
                                      <p:cBhvr>
                                        <p:cTn id="44" dur="1" fill="hold">
                                          <p:stCondLst>
                                            <p:cond delay="0"/>
                                          </p:stCondLst>
                                        </p:cTn>
                                        <p:tgtEl>
                                          <p:spTgt spid="3">
                                            <p:txEl>
                                              <p:pRg st="6" end="6"/>
                                            </p:txEl>
                                          </p:spTgt>
                                        </p:tgtEl>
                                        <p:attrNameLst>
                                          <p:attrName>style.visibility</p:attrName>
                                        </p:attrNameLst>
                                      </p:cBhvr>
                                      <p:to>
                                        <p:strVal val="visible"/>
                                      </p:to>
                                    </p:set>
                                    <p:animEffect transition="in" filter="fade">
                                      <p:cBhvr>
                                        <p:cTn id="45" dur="3000"/>
                                        <p:tgtEl>
                                          <p:spTgt spid="3">
                                            <p:txEl>
                                              <p:pRg st="6" end="6"/>
                                            </p:txEl>
                                          </p:spTgt>
                                        </p:tgtEl>
                                      </p:cBhvr>
                                    </p:animEffect>
                                    <p:anim calcmode="lin" valueType="num">
                                      <p:cBhvr>
                                        <p:cTn id="46" dur="3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7" dur="2700" decel="100000" fill="hold"/>
                                        <p:tgtEl>
                                          <p:spTgt spid="3">
                                            <p:txEl>
                                              <p:pRg st="6" end="6"/>
                                            </p:txEl>
                                          </p:spTgt>
                                        </p:tgtEl>
                                        <p:attrNameLst>
                                          <p:attrName>ppt_y</p:attrName>
                                        </p:attrNameLst>
                                      </p:cBhvr>
                                      <p:tavLst>
                                        <p:tav tm="0">
                                          <p:val>
                                            <p:strVal val="#ppt_y+1"/>
                                          </p:val>
                                        </p:tav>
                                        <p:tav tm="100000">
                                          <p:val>
                                            <p:strVal val="#ppt_y-.03"/>
                                          </p:val>
                                        </p:tav>
                                      </p:tavLst>
                                    </p:anim>
                                    <p:anim calcmode="lin" valueType="num">
                                      <p:cBhvr>
                                        <p:cTn id="48" dur="300" accel="100000" fill="hold">
                                          <p:stCondLst>
                                            <p:cond delay="2700"/>
                                          </p:stCondLst>
                                        </p:cTn>
                                        <p:tgtEl>
                                          <p:spTgt spid="3">
                                            <p:txEl>
                                              <p:pRg st="6" end="6"/>
                                            </p:txEl>
                                          </p:spTgt>
                                        </p:tgtEl>
                                        <p:attrNameLst>
                                          <p:attrName>ppt_y</p:attrName>
                                        </p:attrNameLst>
                                      </p:cBhvr>
                                      <p:tavLst>
                                        <p:tav tm="0">
                                          <p:val>
                                            <p:strVal val="#ppt_y-.03"/>
                                          </p:val>
                                        </p:tav>
                                        <p:tav tm="100000">
                                          <p:val>
                                            <p:strVal val="#ppt_y"/>
                                          </p:val>
                                        </p:tav>
                                      </p:tavLst>
                                    </p:anim>
                                  </p:childTnLst>
                                  <p:subTnLst>
                                    <p:set>
                                      <p:cBhvr override="childStyle">
                                        <p:cTn dur="1" fill="hold" display="0" masterRel="nextClick" afterEffect="1"/>
                                        <p:tgtEl>
                                          <p:spTgt spid="3">
                                            <p:txEl>
                                              <p:pRg st="6" end="6"/>
                                            </p:txEl>
                                          </p:spTgt>
                                        </p:tgtEl>
                                        <p:attrNameLst>
                                          <p:attrName>style.visibility</p:attrName>
                                        </p:attrNameLst>
                                      </p:cBhvr>
                                      <p:to>
                                        <p:strVal val="hidden"/>
                                      </p:to>
                                    </p:set>
                                  </p:subTnLst>
                                </p:cTn>
                              </p:par>
                              <p:par>
                                <p:cTn id="49" presetID="37" presetClass="entr" presetSubtype="0" fill="hold" grpId="0" nodeType="withEffect">
                                  <p:stCondLst>
                                    <p:cond delay="0"/>
                                  </p:stCondLst>
                                  <p:iterate type="wd">
                                    <p:tmPct val="10000"/>
                                  </p:iterate>
                                  <p:childTnLst>
                                    <p:set>
                                      <p:cBhvr>
                                        <p:cTn id="50" dur="1" fill="hold">
                                          <p:stCondLst>
                                            <p:cond delay="0"/>
                                          </p:stCondLst>
                                        </p:cTn>
                                        <p:tgtEl>
                                          <p:spTgt spid="3">
                                            <p:txEl>
                                              <p:pRg st="7" end="7"/>
                                            </p:txEl>
                                          </p:spTgt>
                                        </p:tgtEl>
                                        <p:attrNameLst>
                                          <p:attrName>style.visibility</p:attrName>
                                        </p:attrNameLst>
                                      </p:cBhvr>
                                      <p:to>
                                        <p:strVal val="visible"/>
                                      </p:to>
                                    </p:set>
                                    <p:animEffect transition="in" filter="fade">
                                      <p:cBhvr>
                                        <p:cTn id="51" dur="3000"/>
                                        <p:tgtEl>
                                          <p:spTgt spid="3">
                                            <p:txEl>
                                              <p:pRg st="7" end="7"/>
                                            </p:txEl>
                                          </p:spTgt>
                                        </p:tgtEl>
                                      </p:cBhvr>
                                    </p:animEffect>
                                    <p:anim calcmode="lin" valueType="num">
                                      <p:cBhvr>
                                        <p:cTn id="52" dur="3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3" dur="2700" decel="100000" fill="hold"/>
                                        <p:tgtEl>
                                          <p:spTgt spid="3">
                                            <p:txEl>
                                              <p:pRg st="7" end="7"/>
                                            </p:txEl>
                                          </p:spTgt>
                                        </p:tgtEl>
                                        <p:attrNameLst>
                                          <p:attrName>ppt_y</p:attrName>
                                        </p:attrNameLst>
                                      </p:cBhvr>
                                      <p:tavLst>
                                        <p:tav tm="0">
                                          <p:val>
                                            <p:strVal val="#ppt_y+1"/>
                                          </p:val>
                                        </p:tav>
                                        <p:tav tm="100000">
                                          <p:val>
                                            <p:strVal val="#ppt_y-.03"/>
                                          </p:val>
                                        </p:tav>
                                      </p:tavLst>
                                    </p:anim>
                                    <p:anim calcmode="lin" valueType="num">
                                      <p:cBhvr>
                                        <p:cTn id="54" dur="300" accel="100000" fill="hold">
                                          <p:stCondLst>
                                            <p:cond delay="2700"/>
                                          </p:stCondLst>
                                        </p:cTn>
                                        <p:tgtEl>
                                          <p:spTgt spid="3">
                                            <p:txEl>
                                              <p:pRg st="7" end="7"/>
                                            </p:txEl>
                                          </p:spTgt>
                                        </p:tgtEl>
                                        <p:attrNameLst>
                                          <p:attrName>ppt_y</p:attrName>
                                        </p:attrNameLst>
                                      </p:cBhvr>
                                      <p:tavLst>
                                        <p:tav tm="0">
                                          <p:val>
                                            <p:strVal val="#ppt_y-.03"/>
                                          </p:val>
                                        </p:tav>
                                        <p:tav tm="100000">
                                          <p:val>
                                            <p:strVal val="#ppt_y"/>
                                          </p:val>
                                        </p:tav>
                                      </p:tavLst>
                                    </p:anim>
                                  </p:childTnLst>
                                  <p:subTnLst>
                                    <p:set>
                                      <p:cBhvr override="childStyle">
                                        <p:cTn dur="1" fill="hold" display="0" masterRel="nextClick" afterEffect="1"/>
                                        <p:tgtEl>
                                          <p:spTgt spid="3">
                                            <p:txEl>
                                              <p:pRg st="7" end="7"/>
                                            </p:txEl>
                                          </p:spTgt>
                                        </p:tgtEl>
                                        <p:attrNameLst>
                                          <p:attrName>style.visibility</p:attrName>
                                        </p:attrNameLst>
                                      </p:cBhvr>
                                      <p:to>
                                        <p:strVal val="hidden"/>
                                      </p:to>
                                    </p:set>
                                  </p:subTnLst>
                                </p:cTn>
                              </p:par>
                              <p:par>
                                <p:cTn id="55" presetID="37" presetClass="entr" presetSubtype="0" fill="hold" grpId="0" nodeType="withEffect">
                                  <p:stCondLst>
                                    <p:cond delay="0"/>
                                  </p:stCondLst>
                                  <p:iterate type="wd">
                                    <p:tmPct val="10000"/>
                                  </p:iterate>
                                  <p:childTnLst>
                                    <p:set>
                                      <p:cBhvr>
                                        <p:cTn id="56" dur="1" fill="hold">
                                          <p:stCondLst>
                                            <p:cond delay="0"/>
                                          </p:stCondLst>
                                        </p:cTn>
                                        <p:tgtEl>
                                          <p:spTgt spid="3">
                                            <p:txEl>
                                              <p:pRg st="8" end="8"/>
                                            </p:txEl>
                                          </p:spTgt>
                                        </p:tgtEl>
                                        <p:attrNameLst>
                                          <p:attrName>style.visibility</p:attrName>
                                        </p:attrNameLst>
                                      </p:cBhvr>
                                      <p:to>
                                        <p:strVal val="visible"/>
                                      </p:to>
                                    </p:set>
                                    <p:animEffect transition="in" filter="fade">
                                      <p:cBhvr>
                                        <p:cTn id="57" dur="3000"/>
                                        <p:tgtEl>
                                          <p:spTgt spid="3">
                                            <p:txEl>
                                              <p:pRg st="8" end="8"/>
                                            </p:txEl>
                                          </p:spTgt>
                                        </p:tgtEl>
                                      </p:cBhvr>
                                    </p:animEffect>
                                    <p:anim calcmode="lin" valueType="num">
                                      <p:cBhvr>
                                        <p:cTn id="58" dur="3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9" dur="2700" decel="100000" fill="hold"/>
                                        <p:tgtEl>
                                          <p:spTgt spid="3">
                                            <p:txEl>
                                              <p:pRg st="8" end="8"/>
                                            </p:txEl>
                                          </p:spTgt>
                                        </p:tgtEl>
                                        <p:attrNameLst>
                                          <p:attrName>ppt_y</p:attrName>
                                        </p:attrNameLst>
                                      </p:cBhvr>
                                      <p:tavLst>
                                        <p:tav tm="0">
                                          <p:val>
                                            <p:strVal val="#ppt_y+1"/>
                                          </p:val>
                                        </p:tav>
                                        <p:tav tm="100000">
                                          <p:val>
                                            <p:strVal val="#ppt_y-.03"/>
                                          </p:val>
                                        </p:tav>
                                      </p:tavLst>
                                    </p:anim>
                                    <p:anim calcmode="lin" valueType="num">
                                      <p:cBhvr>
                                        <p:cTn id="60" dur="300" accel="100000" fill="hold">
                                          <p:stCondLst>
                                            <p:cond delay="2700"/>
                                          </p:stCondLst>
                                        </p:cTn>
                                        <p:tgtEl>
                                          <p:spTgt spid="3">
                                            <p:txEl>
                                              <p:pRg st="8" end="8"/>
                                            </p:txEl>
                                          </p:spTgt>
                                        </p:tgtEl>
                                        <p:attrNameLst>
                                          <p:attrName>ppt_y</p:attrName>
                                        </p:attrNameLst>
                                      </p:cBhvr>
                                      <p:tavLst>
                                        <p:tav tm="0">
                                          <p:val>
                                            <p:strVal val="#ppt_y-.03"/>
                                          </p:val>
                                        </p:tav>
                                        <p:tav tm="100000">
                                          <p:val>
                                            <p:strVal val="#ppt_y"/>
                                          </p:val>
                                        </p:tav>
                                      </p:tavLst>
                                    </p:anim>
                                  </p:childTnLst>
                                  <p:subTnLst>
                                    <p:set>
                                      <p:cBhvr override="childStyle">
                                        <p:cTn dur="1" fill="hold" display="0" masterRel="nextClick" afterEffect="1"/>
                                        <p:tgtEl>
                                          <p:spTgt spid="3">
                                            <p:txEl>
                                              <p:pRg st="8" end="8"/>
                                            </p:txEl>
                                          </p:spTgt>
                                        </p:tgtEl>
                                        <p:attrNameLst>
                                          <p:attrName>style.visibility</p:attrName>
                                        </p:attrNameLst>
                                      </p:cBhvr>
                                      <p:to>
                                        <p:strVal val="hidden"/>
                                      </p:to>
                                    </p:set>
                                  </p:subTnLst>
                                </p:cTn>
                              </p:par>
                              <p:par>
                                <p:cTn id="61" presetID="37" presetClass="entr" presetSubtype="0" fill="hold" grpId="0" nodeType="withEffect">
                                  <p:stCondLst>
                                    <p:cond delay="0"/>
                                  </p:stCondLst>
                                  <p:iterate type="wd">
                                    <p:tmPct val="10000"/>
                                  </p:iterate>
                                  <p:childTnLst>
                                    <p:set>
                                      <p:cBhvr>
                                        <p:cTn id="62" dur="1" fill="hold">
                                          <p:stCondLst>
                                            <p:cond delay="0"/>
                                          </p:stCondLst>
                                        </p:cTn>
                                        <p:tgtEl>
                                          <p:spTgt spid="3">
                                            <p:txEl>
                                              <p:pRg st="9" end="9"/>
                                            </p:txEl>
                                          </p:spTgt>
                                        </p:tgtEl>
                                        <p:attrNameLst>
                                          <p:attrName>style.visibility</p:attrName>
                                        </p:attrNameLst>
                                      </p:cBhvr>
                                      <p:to>
                                        <p:strVal val="visible"/>
                                      </p:to>
                                    </p:set>
                                    <p:animEffect transition="in" filter="fade">
                                      <p:cBhvr>
                                        <p:cTn id="63" dur="3000"/>
                                        <p:tgtEl>
                                          <p:spTgt spid="3">
                                            <p:txEl>
                                              <p:pRg st="9" end="9"/>
                                            </p:txEl>
                                          </p:spTgt>
                                        </p:tgtEl>
                                      </p:cBhvr>
                                    </p:animEffect>
                                    <p:anim calcmode="lin" valueType="num">
                                      <p:cBhvr>
                                        <p:cTn id="64" dur="3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5" dur="2700" decel="100000" fill="hold"/>
                                        <p:tgtEl>
                                          <p:spTgt spid="3">
                                            <p:txEl>
                                              <p:pRg st="9" end="9"/>
                                            </p:txEl>
                                          </p:spTgt>
                                        </p:tgtEl>
                                        <p:attrNameLst>
                                          <p:attrName>ppt_y</p:attrName>
                                        </p:attrNameLst>
                                      </p:cBhvr>
                                      <p:tavLst>
                                        <p:tav tm="0">
                                          <p:val>
                                            <p:strVal val="#ppt_y+1"/>
                                          </p:val>
                                        </p:tav>
                                        <p:tav tm="100000">
                                          <p:val>
                                            <p:strVal val="#ppt_y-.03"/>
                                          </p:val>
                                        </p:tav>
                                      </p:tavLst>
                                    </p:anim>
                                    <p:anim calcmode="lin" valueType="num">
                                      <p:cBhvr>
                                        <p:cTn id="66" dur="300" accel="100000" fill="hold">
                                          <p:stCondLst>
                                            <p:cond delay="2700"/>
                                          </p:stCondLst>
                                        </p:cTn>
                                        <p:tgtEl>
                                          <p:spTgt spid="3">
                                            <p:txEl>
                                              <p:pRg st="9" end="9"/>
                                            </p:txEl>
                                          </p:spTgt>
                                        </p:tgtEl>
                                        <p:attrNameLst>
                                          <p:attrName>ppt_y</p:attrName>
                                        </p:attrNameLst>
                                      </p:cBhvr>
                                      <p:tavLst>
                                        <p:tav tm="0">
                                          <p:val>
                                            <p:strVal val="#ppt_y-.03"/>
                                          </p:val>
                                        </p:tav>
                                        <p:tav tm="100000">
                                          <p:val>
                                            <p:strVal val="#ppt_y"/>
                                          </p:val>
                                        </p:tav>
                                      </p:tavLst>
                                    </p:anim>
                                  </p:childTnLst>
                                  <p:subTnLst>
                                    <p:set>
                                      <p:cBhvr override="childStyle">
                                        <p:cTn dur="1" fill="hold" display="0" masterRel="nextClick" afterEffect="1"/>
                                        <p:tgtEl>
                                          <p:spTgt spid="3">
                                            <p:txEl>
                                              <p:pRg st="9" end="9"/>
                                            </p:txEl>
                                          </p:spTgt>
                                        </p:tgtEl>
                                        <p:attrNameLst>
                                          <p:attrName>style.visibility</p:attrName>
                                        </p:attrNameLst>
                                      </p:cBhvr>
                                      <p:to>
                                        <p:strVal val="hidden"/>
                                      </p:to>
                                    </p:set>
                                  </p:subTnLst>
                                </p:cTn>
                              </p:par>
                              <p:par>
                                <p:cTn id="67" presetID="37" presetClass="entr" presetSubtype="0" fill="hold" grpId="0" nodeType="withEffect">
                                  <p:stCondLst>
                                    <p:cond delay="0"/>
                                  </p:stCondLst>
                                  <p:iterate type="wd">
                                    <p:tmPct val="10000"/>
                                  </p:iterate>
                                  <p:childTnLst>
                                    <p:set>
                                      <p:cBhvr>
                                        <p:cTn id="68" dur="1" fill="hold">
                                          <p:stCondLst>
                                            <p:cond delay="0"/>
                                          </p:stCondLst>
                                        </p:cTn>
                                        <p:tgtEl>
                                          <p:spTgt spid="3">
                                            <p:txEl>
                                              <p:pRg st="10" end="10"/>
                                            </p:txEl>
                                          </p:spTgt>
                                        </p:tgtEl>
                                        <p:attrNameLst>
                                          <p:attrName>style.visibility</p:attrName>
                                        </p:attrNameLst>
                                      </p:cBhvr>
                                      <p:to>
                                        <p:strVal val="visible"/>
                                      </p:to>
                                    </p:set>
                                    <p:animEffect transition="in" filter="fade">
                                      <p:cBhvr>
                                        <p:cTn id="69" dur="3000"/>
                                        <p:tgtEl>
                                          <p:spTgt spid="3">
                                            <p:txEl>
                                              <p:pRg st="10" end="10"/>
                                            </p:txEl>
                                          </p:spTgt>
                                        </p:tgtEl>
                                      </p:cBhvr>
                                    </p:animEffect>
                                    <p:anim calcmode="lin" valueType="num">
                                      <p:cBhvr>
                                        <p:cTn id="70" dur="3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1" dur="2700" decel="100000" fill="hold"/>
                                        <p:tgtEl>
                                          <p:spTgt spid="3">
                                            <p:txEl>
                                              <p:pRg st="10" end="10"/>
                                            </p:txEl>
                                          </p:spTgt>
                                        </p:tgtEl>
                                        <p:attrNameLst>
                                          <p:attrName>ppt_y</p:attrName>
                                        </p:attrNameLst>
                                      </p:cBhvr>
                                      <p:tavLst>
                                        <p:tav tm="0">
                                          <p:val>
                                            <p:strVal val="#ppt_y+1"/>
                                          </p:val>
                                        </p:tav>
                                        <p:tav tm="100000">
                                          <p:val>
                                            <p:strVal val="#ppt_y-.03"/>
                                          </p:val>
                                        </p:tav>
                                      </p:tavLst>
                                    </p:anim>
                                    <p:anim calcmode="lin" valueType="num">
                                      <p:cBhvr>
                                        <p:cTn id="72" dur="300" accel="100000" fill="hold">
                                          <p:stCondLst>
                                            <p:cond delay="2700"/>
                                          </p:stCondLst>
                                        </p:cTn>
                                        <p:tgtEl>
                                          <p:spTgt spid="3">
                                            <p:txEl>
                                              <p:pRg st="10" end="10"/>
                                            </p:txEl>
                                          </p:spTgt>
                                        </p:tgtEl>
                                        <p:attrNameLst>
                                          <p:attrName>ppt_y</p:attrName>
                                        </p:attrNameLst>
                                      </p:cBhvr>
                                      <p:tavLst>
                                        <p:tav tm="0">
                                          <p:val>
                                            <p:strVal val="#ppt_y-.03"/>
                                          </p:val>
                                        </p:tav>
                                        <p:tav tm="100000">
                                          <p:val>
                                            <p:strVal val="#ppt_y"/>
                                          </p:val>
                                        </p:tav>
                                      </p:tavLst>
                                    </p:anim>
                                  </p:childTnLst>
                                  <p:subTnLst>
                                    <p:set>
                                      <p:cBhvr override="childStyle">
                                        <p:cTn dur="1" fill="hold" display="0" masterRel="nextClick" afterEffect="1"/>
                                        <p:tgtEl>
                                          <p:spTgt spid="3">
                                            <p:txEl>
                                              <p:pRg st="10" end="10"/>
                                            </p:txEl>
                                          </p:spTgt>
                                        </p:tgtEl>
                                        <p:attrNameLst>
                                          <p:attrName>style.visibility</p:attrName>
                                        </p:attrNameLst>
                                      </p:cBhvr>
                                      <p:to>
                                        <p:strVal val="hidden"/>
                                      </p:to>
                                    </p:set>
                                  </p:subTnLst>
                                </p:cTn>
                              </p:par>
                              <p:par>
                                <p:cTn id="73" presetID="37" presetClass="entr" presetSubtype="0" fill="hold" grpId="0" nodeType="withEffect">
                                  <p:stCondLst>
                                    <p:cond delay="0"/>
                                  </p:stCondLst>
                                  <p:iterate type="wd">
                                    <p:tmPct val="10000"/>
                                  </p:iterate>
                                  <p:childTnLst>
                                    <p:set>
                                      <p:cBhvr>
                                        <p:cTn id="74" dur="1" fill="hold">
                                          <p:stCondLst>
                                            <p:cond delay="0"/>
                                          </p:stCondLst>
                                        </p:cTn>
                                        <p:tgtEl>
                                          <p:spTgt spid="3">
                                            <p:txEl>
                                              <p:pRg st="12" end="12"/>
                                            </p:txEl>
                                          </p:spTgt>
                                        </p:tgtEl>
                                        <p:attrNameLst>
                                          <p:attrName>style.visibility</p:attrName>
                                        </p:attrNameLst>
                                      </p:cBhvr>
                                      <p:to>
                                        <p:strVal val="visible"/>
                                      </p:to>
                                    </p:set>
                                    <p:animEffect transition="in" filter="fade">
                                      <p:cBhvr>
                                        <p:cTn id="75" dur="3000"/>
                                        <p:tgtEl>
                                          <p:spTgt spid="3">
                                            <p:txEl>
                                              <p:pRg st="12" end="12"/>
                                            </p:txEl>
                                          </p:spTgt>
                                        </p:tgtEl>
                                      </p:cBhvr>
                                    </p:animEffect>
                                    <p:anim calcmode="lin" valueType="num">
                                      <p:cBhvr>
                                        <p:cTn id="76" dur="3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77" dur="2700" decel="100000" fill="hold"/>
                                        <p:tgtEl>
                                          <p:spTgt spid="3">
                                            <p:txEl>
                                              <p:pRg st="12" end="12"/>
                                            </p:txEl>
                                          </p:spTgt>
                                        </p:tgtEl>
                                        <p:attrNameLst>
                                          <p:attrName>ppt_y</p:attrName>
                                        </p:attrNameLst>
                                      </p:cBhvr>
                                      <p:tavLst>
                                        <p:tav tm="0">
                                          <p:val>
                                            <p:strVal val="#ppt_y+1"/>
                                          </p:val>
                                        </p:tav>
                                        <p:tav tm="100000">
                                          <p:val>
                                            <p:strVal val="#ppt_y-.03"/>
                                          </p:val>
                                        </p:tav>
                                      </p:tavLst>
                                    </p:anim>
                                    <p:anim calcmode="lin" valueType="num">
                                      <p:cBhvr>
                                        <p:cTn id="78" dur="300" accel="100000" fill="hold">
                                          <p:stCondLst>
                                            <p:cond delay="2700"/>
                                          </p:stCondLst>
                                        </p:cTn>
                                        <p:tgtEl>
                                          <p:spTgt spid="3">
                                            <p:txEl>
                                              <p:pRg st="12" end="12"/>
                                            </p:txEl>
                                          </p:spTgt>
                                        </p:tgtEl>
                                        <p:attrNameLst>
                                          <p:attrName>ppt_y</p:attrName>
                                        </p:attrNameLst>
                                      </p:cBhvr>
                                      <p:tavLst>
                                        <p:tav tm="0">
                                          <p:val>
                                            <p:strVal val="#ppt_y-.03"/>
                                          </p:val>
                                        </p:tav>
                                        <p:tav tm="100000">
                                          <p:val>
                                            <p:strVal val="#ppt_y"/>
                                          </p:val>
                                        </p:tav>
                                      </p:tavLst>
                                    </p:anim>
                                  </p:childTnLst>
                                  <p:subTnLst>
                                    <p:set>
                                      <p:cBhvr override="childStyle">
                                        <p:cTn dur="1" fill="hold" display="0" masterRel="nextClick" afterEffect="1"/>
                                        <p:tgtEl>
                                          <p:spTgt spid="3">
                                            <p:txEl>
                                              <p:pRg st="12" end="12"/>
                                            </p:txEl>
                                          </p:spTgt>
                                        </p:tgtEl>
                                        <p:attrNameLst>
                                          <p:attrName>style.visibility</p:attrName>
                                        </p:attrNameLst>
                                      </p:cBhvr>
                                      <p:to>
                                        <p:strVal val="hidden"/>
                                      </p:to>
                                    </p:set>
                                  </p:subTnLst>
                                </p:cTn>
                              </p:par>
                              <p:par>
                                <p:cTn id="79" presetID="37" presetClass="entr" presetSubtype="0" fill="hold" grpId="0" nodeType="withEffect">
                                  <p:stCondLst>
                                    <p:cond delay="0"/>
                                  </p:stCondLst>
                                  <p:iterate type="wd">
                                    <p:tmPct val="10000"/>
                                  </p:iterate>
                                  <p:childTnLst>
                                    <p:set>
                                      <p:cBhvr>
                                        <p:cTn id="80" dur="1" fill="hold">
                                          <p:stCondLst>
                                            <p:cond delay="0"/>
                                          </p:stCondLst>
                                        </p:cTn>
                                        <p:tgtEl>
                                          <p:spTgt spid="3">
                                            <p:txEl>
                                              <p:pRg st="14" end="14"/>
                                            </p:txEl>
                                          </p:spTgt>
                                        </p:tgtEl>
                                        <p:attrNameLst>
                                          <p:attrName>style.visibility</p:attrName>
                                        </p:attrNameLst>
                                      </p:cBhvr>
                                      <p:to>
                                        <p:strVal val="visible"/>
                                      </p:to>
                                    </p:set>
                                    <p:animEffect transition="in" filter="fade">
                                      <p:cBhvr>
                                        <p:cTn id="81" dur="3000"/>
                                        <p:tgtEl>
                                          <p:spTgt spid="3">
                                            <p:txEl>
                                              <p:pRg st="14" end="14"/>
                                            </p:txEl>
                                          </p:spTgt>
                                        </p:tgtEl>
                                      </p:cBhvr>
                                    </p:animEffect>
                                    <p:anim calcmode="lin" valueType="num">
                                      <p:cBhvr>
                                        <p:cTn id="82" dur="3000" fill="hold"/>
                                        <p:tgtEl>
                                          <p:spTgt spid="3">
                                            <p:txEl>
                                              <p:pRg st="14" end="14"/>
                                            </p:txEl>
                                          </p:spTgt>
                                        </p:tgtEl>
                                        <p:attrNameLst>
                                          <p:attrName>ppt_x</p:attrName>
                                        </p:attrNameLst>
                                      </p:cBhvr>
                                      <p:tavLst>
                                        <p:tav tm="0">
                                          <p:val>
                                            <p:strVal val="#ppt_x"/>
                                          </p:val>
                                        </p:tav>
                                        <p:tav tm="100000">
                                          <p:val>
                                            <p:strVal val="#ppt_x"/>
                                          </p:val>
                                        </p:tav>
                                      </p:tavLst>
                                    </p:anim>
                                    <p:anim calcmode="lin" valueType="num">
                                      <p:cBhvr>
                                        <p:cTn id="83" dur="2700" decel="100000" fill="hold"/>
                                        <p:tgtEl>
                                          <p:spTgt spid="3">
                                            <p:txEl>
                                              <p:pRg st="14" end="14"/>
                                            </p:txEl>
                                          </p:spTgt>
                                        </p:tgtEl>
                                        <p:attrNameLst>
                                          <p:attrName>ppt_y</p:attrName>
                                        </p:attrNameLst>
                                      </p:cBhvr>
                                      <p:tavLst>
                                        <p:tav tm="0">
                                          <p:val>
                                            <p:strVal val="#ppt_y+1"/>
                                          </p:val>
                                        </p:tav>
                                        <p:tav tm="100000">
                                          <p:val>
                                            <p:strVal val="#ppt_y-.03"/>
                                          </p:val>
                                        </p:tav>
                                      </p:tavLst>
                                    </p:anim>
                                    <p:anim calcmode="lin" valueType="num">
                                      <p:cBhvr>
                                        <p:cTn id="84" dur="300" accel="100000" fill="hold">
                                          <p:stCondLst>
                                            <p:cond delay="2700"/>
                                          </p:stCondLst>
                                        </p:cTn>
                                        <p:tgtEl>
                                          <p:spTgt spid="3">
                                            <p:txEl>
                                              <p:pRg st="14" end="14"/>
                                            </p:txEl>
                                          </p:spTgt>
                                        </p:tgtEl>
                                        <p:attrNameLst>
                                          <p:attrName>ppt_y</p:attrName>
                                        </p:attrNameLst>
                                      </p:cBhvr>
                                      <p:tavLst>
                                        <p:tav tm="0">
                                          <p:val>
                                            <p:strVal val="#ppt_y-.03"/>
                                          </p:val>
                                        </p:tav>
                                        <p:tav tm="100000">
                                          <p:val>
                                            <p:strVal val="#ppt_y"/>
                                          </p:val>
                                        </p:tav>
                                      </p:tavLst>
                                    </p:anim>
                                  </p:childTnLst>
                                  <p:subTnLst>
                                    <p:set>
                                      <p:cBhvr override="childStyle">
                                        <p:cTn dur="1" fill="hold" display="0" masterRel="nextClick" afterEffect="1"/>
                                        <p:tgtEl>
                                          <p:spTgt spid="3">
                                            <p:txEl>
                                              <p:pRg st="14" end="14"/>
                                            </p:txEl>
                                          </p:spTgt>
                                        </p:tgtEl>
                                        <p:attrNameLst>
                                          <p:attrName>style.visibility</p:attrName>
                                        </p:attrNameLst>
                                      </p:cBhvr>
                                      <p:to>
                                        <p:strVal val="hidden"/>
                                      </p:to>
                                    </p:set>
                                  </p:subTnLst>
                                </p:cTn>
                              </p:par>
                              <p:par>
                                <p:cTn id="85" presetID="37" presetClass="entr" presetSubtype="0" fill="hold" grpId="0" nodeType="withEffect">
                                  <p:stCondLst>
                                    <p:cond delay="0"/>
                                  </p:stCondLst>
                                  <p:iterate type="wd">
                                    <p:tmPct val="10000"/>
                                  </p:iterate>
                                  <p:childTnLst>
                                    <p:set>
                                      <p:cBhvr>
                                        <p:cTn id="86" dur="1" fill="hold">
                                          <p:stCondLst>
                                            <p:cond delay="0"/>
                                          </p:stCondLst>
                                        </p:cTn>
                                        <p:tgtEl>
                                          <p:spTgt spid="3">
                                            <p:txEl>
                                              <p:pRg st="16" end="16"/>
                                            </p:txEl>
                                          </p:spTgt>
                                        </p:tgtEl>
                                        <p:attrNameLst>
                                          <p:attrName>style.visibility</p:attrName>
                                        </p:attrNameLst>
                                      </p:cBhvr>
                                      <p:to>
                                        <p:strVal val="visible"/>
                                      </p:to>
                                    </p:set>
                                    <p:animEffect transition="in" filter="fade">
                                      <p:cBhvr>
                                        <p:cTn id="87" dur="3000"/>
                                        <p:tgtEl>
                                          <p:spTgt spid="3">
                                            <p:txEl>
                                              <p:pRg st="16" end="16"/>
                                            </p:txEl>
                                          </p:spTgt>
                                        </p:tgtEl>
                                      </p:cBhvr>
                                    </p:animEffect>
                                    <p:anim calcmode="lin" valueType="num">
                                      <p:cBhvr>
                                        <p:cTn id="88" dur="3000" fill="hold"/>
                                        <p:tgtEl>
                                          <p:spTgt spid="3">
                                            <p:txEl>
                                              <p:pRg st="16" end="16"/>
                                            </p:txEl>
                                          </p:spTgt>
                                        </p:tgtEl>
                                        <p:attrNameLst>
                                          <p:attrName>ppt_x</p:attrName>
                                        </p:attrNameLst>
                                      </p:cBhvr>
                                      <p:tavLst>
                                        <p:tav tm="0">
                                          <p:val>
                                            <p:strVal val="#ppt_x"/>
                                          </p:val>
                                        </p:tav>
                                        <p:tav tm="100000">
                                          <p:val>
                                            <p:strVal val="#ppt_x"/>
                                          </p:val>
                                        </p:tav>
                                      </p:tavLst>
                                    </p:anim>
                                    <p:anim calcmode="lin" valueType="num">
                                      <p:cBhvr>
                                        <p:cTn id="89" dur="2700" decel="100000" fill="hold"/>
                                        <p:tgtEl>
                                          <p:spTgt spid="3">
                                            <p:txEl>
                                              <p:pRg st="16" end="16"/>
                                            </p:txEl>
                                          </p:spTgt>
                                        </p:tgtEl>
                                        <p:attrNameLst>
                                          <p:attrName>ppt_y</p:attrName>
                                        </p:attrNameLst>
                                      </p:cBhvr>
                                      <p:tavLst>
                                        <p:tav tm="0">
                                          <p:val>
                                            <p:strVal val="#ppt_y+1"/>
                                          </p:val>
                                        </p:tav>
                                        <p:tav tm="100000">
                                          <p:val>
                                            <p:strVal val="#ppt_y-.03"/>
                                          </p:val>
                                        </p:tav>
                                      </p:tavLst>
                                    </p:anim>
                                    <p:anim calcmode="lin" valueType="num">
                                      <p:cBhvr>
                                        <p:cTn id="90" dur="300" accel="100000" fill="hold">
                                          <p:stCondLst>
                                            <p:cond delay="2700"/>
                                          </p:stCondLst>
                                        </p:cTn>
                                        <p:tgtEl>
                                          <p:spTgt spid="3">
                                            <p:txEl>
                                              <p:pRg st="16" end="16"/>
                                            </p:txEl>
                                          </p:spTgt>
                                        </p:tgtEl>
                                        <p:attrNameLst>
                                          <p:attrName>ppt_y</p:attrName>
                                        </p:attrNameLst>
                                      </p:cBhvr>
                                      <p:tavLst>
                                        <p:tav tm="0">
                                          <p:val>
                                            <p:strVal val="#ppt_y-.03"/>
                                          </p:val>
                                        </p:tav>
                                        <p:tav tm="100000">
                                          <p:val>
                                            <p:strVal val="#ppt_y"/>
                                          </p:val>
                                        </p:tav>
                                      </p:tavLst>
                                    </p:anim>
                                  </p:childTnLst>
                                  <p:subTnLst>
                                    <p:set>
                                      <p:cBhvr override="childStyle">
                                        <p:cTn dur="1" fill="hold" display="0" masterRel="nextClick" afterEffect="1"/>
                                        <p:tgtEl>
                                          <p:spTgt spid="3">
                                            <p:txEl>
                                              <p:pRg st="16" end="16"/>
                                            </p:txEl>
                                          </p:spTgt>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b="1" dirty="0" smtClean="0"/>
              <a:t>Session Two</a:t>
            </a:r>
            <a:br>
              <a:rPr lang="en-GB" b="1" dirty="0" smtClean="0"/>
            </a:br>
            <a:r>
              <a:rPr lang="en-GB" b="1" dirty="0"/>
              <a:t/>
            </a:r>
            <a:br>
              <a:rPr lang="en-GB" b="1" dirty="0"/>
            </a:br>
            <a:r>
              <a:rPr lang="en-GB" b="1" dirty="0" smtClean="0"/>
              <a:t>Reflective </a:t>
            </a:r>
            <a:r>
              <a:rPr lang="en-GB" b="1" dirty="0"/>
              <a:t>talk for maths </a:t>
            </a:r>
            <a:r>
              <a:rPr lang="en-GB" b="1" dirty="0" smtClean="0"/>
              <a:t>learning</a:t>
            </a:r>
            <a:br>
              <a:rPr lang="en-GB" b="1" dirty="0" smtClean="0"/>
            </a:b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141147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Re-proposal</a:t>
            </a:r>
            <a:endParaRPr lang="en-US" b="1" dirty="0">
              <a:solidFill>
                <a:srgbClr val="FF0000"/>
              </a:solidFill>
            </a:endParaRPr>
          </a:p>
        </p:txBody>
      </p:sp>
      <p:sp>
        <p:nvSpPr>
          <p:cNvPr id="3" name="Content Placeholder 2"/>
          <p:cNvSpPr>
            <a:spLocks noGrp="1"/>
          </p:cNvSpPr>
          <p:nvPr>
            <p:ph idx="1"/>
          </p:nvPr>
        </p:nvSpPr>
        <p:spPr/>
        <p:txBody>
          <a:bodyPr/>
          <a:lstStyle/>
          <a:p>
            <a:pPr marL="0" indent="0">
              <a:buNone/>
            </a:pPr>
            <a:r>
              <a:rPr lang="en-US" dirty="0"/>
              <a:t>T</a:t>
            </a:r>
            <a:r>
              <a:rPr lang="en-US" dirty="0" smtClean="0"/>
              <a:t>he </a:t>
            </a:r>
            <a:r>
              <a:rPr lang="en-US" dirty="0"/>
              <a:t>act of re‐playing or re-</a:t>
            </a:r>
            <a:r>
              <a:rPr lang="en-US" dirty="0" err="1"/>
              <a:t>flecting</a:t>
            </a:r>
            <a:r>
              <a:rPr lang="en-US" dirty="0"/>
              <a:t> learners’ thinking back to them. </a:t>
            </a:r>
            <a:endParaRPr lang="en-US" dirty="0" smtClean="0"/>
          </a:p>
          <a:p>
            <a:pPr marL="0" indent="0">
              <a:buNone/>
            </a:pPr>
            <a:endParaRPr lang="en-US" dirty="0" smtClean="0"/>
          </a:p>
          <a:p>
            <a:pPr marL="0" indent="0">
              <a:buNone/>
            </a:pPr>
            <a:r>
              <a:rPr lang="en-US" dirty="0" smtClean="0"/>
              <a:t>Adult </a:t>
            </a:r>
            <a:r>
              <a:rPr lang="en-US" dirty="0"/>
              <a:t>observers choose and note accurately a short piece of overheard child’s speech, later reading this back to the child for them to enlarge on and investigate further</a:t>
            </a:r>
            <a:r>
              <a:rPr lang="en-US" dirty="0" smtClean="0"/>
              <a:t>.</a:t>
            </a:r>
          </a:p>
          <a:p>
            <a:pPr marL="0" indent="0">
              <a:buNone/>
            </a:pPr>
            <a:r>
              <a:rPr lang="en-US" dirty="0" smtClean="0"/>
              <a:t>(Malaguzzi, L., 1993)</a:t>
            </a:r>
            <a:endParaRPr lang="en-US" dirty="0"/>
          </a:p>
        </p:txBody>
      </p:sp>
    </p:spTree>
    <p:extLst>
      <p:ext uri="{BB962C8B-B14F-4D97-AF65-F5344CB8AC3E}">
        <p14:creationId xmlns:p14="http://schemas.microsoft.com/office/powerpoint/2010/main" val="17412160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Reflection</a:t>
            </a:r>
            <a:endParaRPr lang="en-US" b="1" dirty="0">
              <a:solidFill>
                <a:srgbClr val="FF0000"/>
              </a:solidFill>
            </a:endParaRPr>
          </a:p>
        </p:txBody>
      </p:sp>
      <p:sp>
        <p:nvSpPr>
          <p:cNvPr id="3" name="Content Placeholder 2"/>
          <p:cNvSpPr>
            <a:spLocks noGrp="1"/>
          </p:cNvSpPr>
          <p:nvPr>
            <p:ph idx="1"/>
          </p:nvPr>
        </p:nvSpPr>
        <p:spPr/>
        <p:txBody>
          <a:bodyPr/>
          <a:lstStyle/>
          <a:p>
            <a:pPr marL="0" indent="0">
              <a:buNone/>
            </a:pPr>
            <a:r>
              <a:rPr lang="en-GB" dirty="0" smtClean="0"/>
              <a:t>John Dewey (2004): </a:t>
            </a:r>
          </a:p>
          <a:p>
            <a:pPr marL="0" indent="0">
              <a:buNone/>
            </a:pPr>
            <a:endParaRPr lang="en-GB" dirty="0"/>
          </a:p>
          <a:p>
            <a:pPr marL="0" indent="0">
              <a:buNone/>
            </a:pPr>
            <a:r>
              <a:rPr lang="en-GB" dirty="0" smtClean="0"/>
              <a:t>“</a:t>
            </a:r>
            <a:r>
              <a:rPr lang="en-GB" i="1" dirty="0"/>
              <a:t>We do not learn from experience</a:t>
            </a:r>
            <a:r>
              <a:rPr lang="en-GB" i="1" dirty="0" smtClean="0"/>
              <a:t>.</a:t>
            </a:r>
          </a:p>
          <a:p>
            <a:pPr marL="0" indent="0">
              <a:buNone/>
            </a:pPr>
            <a:r>
              <a:rPr lang="en-GB" i="1" dirty="0" smtClean="0"/>
              <a:t> </a:t>
            </a:r>
            <a:r>
              <a:rPr lang="en-GB" i="1" dirty="0"/>
              <a:t>We learn from reflecting on experience</a:t>
            </a:r>
            <a:r>
              <a:rPr lang="en-GB" dirty="0"/>
              <a:t>.” </a:t>
            </a:r>
            <a:endParaRPr lang="en-US" dirty="0"/>
          </a:p>
        </p:txBody>
      </p:sp>
    </p:spTree>
    <p:extLst>
      <p:ext uri="{BB962C8B-B14F-4D97-AF65-F5344CB8AC3E}">
        <p14:creationId xmlns:p14="http://schemas.microsoft.com/office/powerpoint/2010/main" val="27586194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69808"/>
            <a:ext cx="8229600" cy="4956355"/>
          </a:xfrm>
        </p:spPr>
        <p:txBody>
          <a:bodyPr>
            <a:normAutofit lnSpcReduction="10000"/>
          </a:bodyPr>
          <a:lstStyle/>
          <a:p>
            <a:pPr marL="0" indent="0">
              <a:buNone/>
            </a:pPr>
            <a:r>
              <a:rPr lang="en-US" b="1" dirty="0" smtClean="0"/>
              <a:t>My re-view interviews revealed children ...</a:t>
            </a:r>
          </a:p>
          <a:p>
            <a:pPr marL="0" indent="0">
              <a:buNone/>
            </a:pPr>
            <a:endParaRPr lang="en-US" dirty="0" smtClean="0"/>
          </a:p>
          <a:p>
            <a:pPr marL="514350" indent="-514350">
              <a:buAutoNum type="arabicPlain"/>
            </a:pPr>
            <a:r>
              <a:rPr lang="en-US" dirty="0" smtClean="0"/>
              <a:t>Recognising the mathematics</a:t>
            </a:r>
          </a:p>
          <a:p>
            <a:pPr marL="514350" indent="-514350">
              <a:buAutoNum type="arabicPlain"/>
            </a:pPr>
            <a:endParaRPr lang="en-US" dirty="0"/>
          </a:p>
          <a:p>
            <a:pPr marL="514350" indent="-514350">
              <a:buAutoNum type="arabicPlain"/>
            </a:pPr>
            <a:r>
              <a:rPr lang="en-US" dirty="0" smtClean="0"/>
              <a:t> Refelcting on </a:t>
            </a:r>
            <a:r>
              <a:rPr lang="en-US" dirty="0"/>
              <a:t>their understandings of the mathematics, and </a:t>
            </a:r>
            <a:endParaRPr lang="en-US" dirty="0" smtClean="0"/>
          </a:p>
          <a:p>
            <a:pPr marL="514350" indent="-514350">
              <a:buAutoNum type="arabicPlain"/>
            </a:pPr>
            <a:endParaRPr lang="en-US" dirty="0"/>
          </a:p>
          <a:p>
            <a:pPr marL="514350" indent="-514350">
              <a:buAutoNum type="arabicPlain"/>
            </a:pPr>
            <a:r>
              <a:rPr lang="en-US" dirty="0" smtClean="0"/>
              <a:t>Engaging </a:t>
            </a:r>
            <a:r>
              <a:rPr lang="en-US" dirty="0"/>
              <a:t>in additional and higher levels of </a:t>
            </a:r>
            <a:r>
              <a:rPr lang="en-US" dirty="0" smtClean="0"/>
              <a:t>mathematics</a:t>
            </a:r>
            <a:r>
              <a:rPr lang="en-GB" dirty="0"/>
              <a:t>.</a:t>
            </a:r>
            <a:endParaRPr lang="en-US" dirty="0"/>
          </a:p>
        </p:txBody>
      </p:sp>
    </p:spTree>
    <p:extLst>
      <p:ext uri="{BB962C8B-B14F-4D97-AF65-F5344CB8AC3E}">
        <p14:creationId xmlns:p14="http://schemas.microsoft.com/office/powerpoint/2010/main" val="22805809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GB" dirty="0" smtClean="0"/>
              <a:t>“</a:t>
            </a:r>
            <a:r>
              <a:rPr lang="en-GB" i="1" dirty="0" smtClean="0"/>
              <a:t>The </a:t>
            </a:r>
            <a:r>
              <a:rPr lang="en-GB" i="1" dirty="0"/>
              <a:t>power within a classroom continues to rest with the adults, but teachers’ silence, authentic questioning and requests for children’s views, plus them allowing space for their children to sort things out for themselves makes the relationship more equal</a:t>
            </a:r>
            <a:r>
              <a:rPr lang="en-GB" dirty="0" smtClean="0"/>
              <a:t>.”</a:t>
            </a:r>
          </a:p>
          <a:p>
            <a:pPr marL="0" indent="0">
              <a:buNone/>
            </a:pPr>
            <a:r>
              <a:rPr lang="en-GB" dirty="0" smtClean="0"/>
              <a:t>(Williams, H. 2014) </a:t>
            </a:r>
            <a:endParaRPr lang="en-US" dirty="0"/>
          </a:p>
        </p:txBody>
      </p:sp>
    </p:spTree>
    <p:extLst>
      <p:ext uri="{BB962C8B-B14F-4D97-AF65-F5344CB8AC3E}">
        <p14:creationId xmlns:p14="http://schemas.microsoft.com/office/powerpoint/2010/main" val="27818301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Talk that aids reflection</a:t>
            </a:r>
            <a:endParaRPr lang="en-US" b="1" dirty="0">
              <a:solidFill>
                <a:srgbClr val="FF0000"/>
              </a:solidFill>
            </a:endParaRPr>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Silence!</a:t>
            </a:r>
          </a:p>
          <a:p>
            <a:pPr marL="0" indent="0">
              <a:buNone/>
            </a:pPr>
            <a:r>
              <a:rPr lang="en-US" dirty="0" smtClean="0"/>
              <a:t>Repeating, word-for-word</a:t>
            </a:r>
          </a:p>
          <a:p>
            <a:pPr marL="0" indent="0">
              <a:buNone/>
            </a:pPr>
            <a:r>
              <a:rPr lang="en-US" dirty="0" smtClean="0"/>
              <a:t>“What do you think (about...)?”</a:t>
            </a:r>
          </a:p>
          <a:p>
            <a:pPr marL="0" indent="0">
              <a:buNone/>
            </a:pPr>
            <a:r>
              <a:rPr lang="en-US" dirty="0" smtClean="0"/>
              <a:t>“Can you teach me about that?”</a:t>
            </a:r>
          </a:p>
          <a:p>
            <a:pPr marL="0" indent="0">
              <a:buNone/>
            </a:pPr>
            <a:r>
              <a:rPr lang="en-US" dirty="0" smtClean="0"/>
              <a:t>“Think about the </a:t>
            </a:r>
            <a:r>
              <a:rPr lang="en-US" dirty="0" err="1" smtClean="0"/>
              <a:t>maths</a:t>
            </a:r>
            <a:r>
              <a:rPr lang="en-US" dirty="0" smtClean="0"/>
              <a:t> for a minute.”</a:t>
            </a:r>
          </a:p>
          <a:p>
            <a:pPr marL="0" indent="0">
              <a:buNone/>
            </a:pPr>
            <a:r>
              <a:rPr lang="en-US" dirty="0" smtClean="0"/>
              <a:t>“What was going on inside your head when..?”</a:t>
            </a:r>
          </a:p>
          <a:p>
            <a:pPr marL="0" indent="0">
              <a:buNone/>
            </a:pPr>
            <a:r>
              <a:rPr lang="en-US" dirty="0" smtClean="0"/>
              <a:t>“Can you say a bit more about..?”</a:t>
            </a:r>
          </a:p>
          <a:p>
            <a:pPr marL="0" indent="0">
              <a:buNone/>
            </a:pPr>
            <a:r>
              <a:rPr lang="en-US" dirty="0" smtClean="0"/>
              <a:t>“I’m not going to say anything more because I want you to.”</a:t>
            </a:r>
          </a:p>
          <a:p>
            <a:pPr marL="0" indent="0">
              <a:buNone/>
            </a:pPr>
            <a:endParaRPr lang="en-US" dirty="0" smtClean="0"/>
          </a:p>
          <a:p>
            <a:pPr marL="0" indent="0">
              <a:buNone/>
            </a:pPr>
            <a:r>
              <a:rPr lang="en-US" dirty="0" smtClean="0"/>
              <a:t>(Williams, H., 2014)</a:t>
            </a:r>
          </a:p>
          <a:p>
            <a:pPr marL="0" indent="0">
              <a:buNone/>
            </a:pPr>
            <a:endParaRPr lang="en-US" dirty="0"/>
          </a:p>
        </p:txBody>
      </p:sp>
    </p:spTree>
    <p:extLst>
      <p:ext uri="{BB962C8B-B14F-4D97-AF65-F5344CB8AC3E}">
        <p14:creationId xmlns:p14="http://schemas.microsoft.com/office/powerpoint/2010/main" val="19404218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i="1" dirty="0" smtClean="0"/>
              <a:t/>
            </a:r>
            <a:br>
              <a:rPr lang="en-GB" i="1" dirty="0" smtClean="0"/>
            </a:br>
            <a:r>
              <a:rPr lang="en-GB" i="1" dirty="0" smtClean="0">
                <a:solidFill>
                  <a:srgbClr val="FF0000"/>
                </a:solidFill>
              </a:rPr>
              <a:t>Malcolm Swan’s advice to mathematics teachers:</a:t>
            </a:r>
            <a:r>
              <a:rPr lang="en-GB" dirty="0" smtClean="0"/>
              <a:t/>
            </a:r>
            <a:br>
              <a:rPr lang="en-GB" dirty="0" smtClean="0"/>
            </a:br>
            <a:endParaRPr lang="en-US" dirty="0"/>
          </a:p>
        </p:txBody>
      </p:sp>
      <p:sp>
        <p:nvSpPr>
          <p:cNvPr id="3" name="Content Placeholder 2"/>
          <p:cNvSpPr>
            <a:spLocks noGrp="1"/>
          </p:cNvSpPr>
          <p:nvPr>
            <p:ph idx="1"/>
          </p:nvPr>
        </p:nvSpPr>
        <p:spPr/>
        <p:txBody>
          <a:bodyPr/>
          <a:lstStyle/>
          <a:p>
            <a:endParaRPr lang="en-GB" dirty="0" smtClean="0"/>
          </a:p>
          <a:p>
            <a:r>
              <a:rPr lang="en-GB" dirty="0" smtClean="0"/>
              <a:t>Listen before intervention (hard when in a hurry)</a:t>
            </a:r>
          </a:p>
          <a:p>
            <a:r>
              <a:rPr lang="en-GB" dirty="0" smtClean="0"/>
              <a:t>Join in as a member of the group - do not judge the response (re-proposal)</a:t>
            </a:r>
          </a:p>
          <a:p>
            <a:r>
              <a:rPr lang="en-GB" dirty="0" smtClean="0"/>
              <a:t>Don’t do learners’ thinking for them</a:t>
            </a:r>
          </a:p>
          <a:p>
            <a:r>
              <a:rPr lang="en-GB" dirty="0" smtClean="0"/>
              <a:t>Don’t be afraid of leaving discussions unresolved</a:t>
            </a:r>
          </a:p>
          <a:p>
            <a:endParaRPr lang="en-US" dirty="0"/>
          </a:p>
        </p:txBody>
      </p:sp>
    </p:spTree>
    <p:extLst>
      <p:ext uri="{BB962C8B-B14F-4D97-AF65-F5344CB8AC3E}">
        <p14:creationId xmlns:p14="http://schemas.microsoft.com/office/powerpoint/2010/main" val="2598048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b="1" dirty="0" smtClean="0"/>
              <a:t>Dr. Helen J. Williams</a:t>
            </a:r>
          </a:p>
          <a:p>
            <a:pPr>
              <a:buNone/>
            </a:pPr>
            <a:endParaRPr lang="en-US" b="1" dirty="0" smtClean="0"/>
          </a:p>
          <a:p>
            <a:pPr>
              <a:buNone/>
            </a:pPr>
            <a:r>
              <a:rPr lang="en-US" b="1" dirty="0" smtClean="0"/>
              <a:t>			@</a:t>
            </a:r>
            <a:r>
              <a:rPr lang="en-US" b="1" dirty="0" err="1" smtClean="0"/>
              <a:t>helenjwc</a:t>
            </a:r>
            <a:endParaRPr lang="en-US" b="1" dirty="0" smtClean="0"/>
          </a:p>
          <a:p>
            <a:pPr>
              <a:buNone/>
            </a:pPr>
            <a:endParaRPr lang="en-US" b="1" dirty="0" smtClean="0"/>
          </a:p>
          <a:p>
            <a:pPr>
              <a:buNone/>
            </a:pPr>
            <a:endParaRPr lang="en-US" b="1" dirty="0" smtClean="0"/>
          </a:p>
          <a:p>
            <a:pPr>
              <a:buNone/>
            </a:pPr>
            <a:r>
              <a:rPr lang="en-US" dirty="0" smtClean="0"/>
              <a:t>Email</a:t>
            </a:r>
            <a:r>
              <a:rPr lang="en-US" b="1" dirty="0" smtClean="0"/>
              <a:t>: </a:t>
            </a:r>
            <a:r>
              <a:rPr lang="en-US" b="1" dirty="0" err="1" smtClean="0"/>
              <a:t>info@helenjw.co.uk</a:t>
            </a:r>
            <a:r>
              <a:rPr lang="en-US" b="1" dirty="0" smtClean="0"/>
              <a:t> </a:t>
            </a:r>
          </a:p>
          <a:p>
            <a:pPr>
              <a:buNone/>
            </a:pPr>
            <a:endParaRPr lang="en-US" b="1" dirty="0"/>
          </a:p>
        </p:txBody>
      </p:sp>
      <p:pic>
        <p:nvPicPr>
          <p:cNvPr id="4" name="P 1" descr="twitter-icon.png"/>
          <p:cNvPicPr/>
          <p:nvPr/>
        </p:nvPicPr>
        <p:blipFill>
          <a:blip r:embed="rId2"/>
          <a:stretch>
            <a:fillRect/>
          </a:stretch>
        </p:blipFill>
        <p:spPr>
          <a:xfrm>
            <a:off x="457200" y="2898527"/>
            <a:ext cx="948568" cy="948568"/>
          </a:xfrm>
          <a:prstGeom prst="rect">
            <a:avLst/>
          </a:prstGeom>
        </p:spPr>
      </p:pic>
    </p:spTree>
    <p:extLst>
      <p:ext uri="{BB962C8B-B14F-4D97-AF65-F5344CB8AC3E}">
        <p14:creationId xmlns:p14="http://schemas.microsoft.com/office/powerpoint/2010/main" val="22237819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78150"/>
            <a:ext cx="8229600" cy="5148013"/>
          </a:xfrm>
        </p:spPr>
        <p:txBody>
          <a:bodyPr/>
          <a:lstStyle/>
          <a:p>
            <a:endParaRPr lang="en-US" dirty="0" smtClean="0"/>
          </a:p>
          <a:p>
            <a:pPr>
              <a:buNone/>
            </a:pPr>
            <a:r>
              <a:rPr lang="en-US" dirty="0" smtClean="0"/>
              <a:t>“</a:t>
            </a:r>
            <a:r>
              <a:rPr lang="en-US" i="1" dirty="0" smtClean="0"/>
              <a:t>There is a danger that mathematics is seen by children as something in which they learn about other people’s ideas, particularly yours, and it has nothing to do with them.</a:t>
            </a:r>
            <a:r>
              <a:rPr lang="en-US" dirty="0" smtClean="0"/>
              <a:t>”</a:t>
            </a:r>
          </a:p>
          <a:p>
            <a:pPr>
              <a:buNone/>
            </a:pPr>
            <a:endParaRPr lang="en-US" dirty="0" smtClean="0"/>
          </a:p>
          <a:p>
            <a:pPr>
              <a:buNone/>
            </a:pPr>
            <a:r>
              <a:rPr lang="en-US" dirty="0" smtClean="0">
                <a:solidFill>
                  <a:srgbClr val="0000FF"/>
                </a:solidFill>
              </a:rPr>
              <a:t>(Straker, A. 1993: 10)</a:t>
            </a:r>
            <a:endParaRPr lang="en-US" dirty="0">
              <a:solidFill>
                <a:srgbClr val="0000FF"/>
              </a:solidFill>
            </a:endParaRPr>
          </a:p>
        </p:txBody>
      </p:sp>
    </p:spTree>
    <p:extLst>
      <p:ext uri="{BB962C8B-B14F-4D97-AF65-F5344CB8AC3E}">
        <p14:creationId xmlns:p14="http://schemas.microsoft.com/office/powerpoint/2010/main" val="58835312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88404"/>
            <a:ext cx="8229600" cy="5637759"/>
          </a:xfrm>
        </p:spPr>
        <p:txBody>
          <a:bodyPr>
            <a:normAutofit fontScale="40000" lnSpcReduction="20000"/>
          </a:bodyPr>
          <a:lstStyle/>
          <a:p>
            <a:pPr marL="0" indent="0">
              <a:buNone/>
            </a:pPr>
            <a:r>
              <a:rPr lang="en-US" sz="4500" b="1" dirty="0" smtClean="0"/>
              <a:t>REFERENCES</a:t>
            </a:r>
          </a:p>
          <a:p>
            <a:pPr marL="0" indent="0">
              <a:buNone/>
            </a:pPr>
            <a:endParaRPr lang="en-US" dirty="0"/>
          </a:p>
          <a:p>
            <a:pPr marL="0" indent="0">
              <a:buNone/>
            </a:pPr>
            <a:r>
              <a:rPr lang="en-US" dirty="0" smtClean="0"/>
              <a:t>Ashcraft</a:t>
            </a:r>
            <a:r>
              <a:rPr lang="en-US" dirty="0"/>
              <a:t>, </a:t>
            </a:r>
            <a:r>
              <a:rPr lang="en-US" dirty="0" smtClean="0"/>
              <a:t>M.H., Kirk</a:t>
            </a:r>
            <a:r>
              <a:rPr lang="en-US" dirty="0"/>
              <a:t>, </a:t>
            </a:r>
            <a:r>
              <a:rPr lang="en-US" dirty="0" smtClean="0"/>
              <a:t>E.P., &amp; D</a:t>
            </a:r>
            <a:r>
              <a:rPr lang="en-US" dirty="0"/>
              <a:t>. Hopko, </a:t>
            </a:r>
            <a:r>
              <a:rPr lang="en-US" dirty="0" smtClean="0"/>
              <a:t>(1998) ‘On the cognitive consequences of mathematics anxiety’. in C.Donlan</a:t>
            </a:r>
            <a:r>
              <a:rPr lang="en-US" dirty="0"/>
              <a:t> </a:t>
            </a:r>
            <a:r>
              <a:rPr lang="en-US" dirty="0" smtClean="0"/>
              <a:t>(Ed.) </a:t>
            </a:r>
            <a:r>
              <a:rPr lang="en-US" i="1" dirty="0"/>
              <a:t>The </a:t>
            </a:r>
            <a:r>
              <a:rPr lang="en-US" i="1" dirty="0" smtClean="0"/>
              <a:t>Development </a:t>
            </a:r>
            <a:r>
              <a:rPr lang="en-US" i="1" dirty="0"/>
              <a:t>of </a:t>
            </a:r>
            <a:r>
              <a:rPr lang="en-US" i="1" dirty="0" smtClean="0"/>
              <a:t>Mathematical Skills. </a:t>
            </a:r>
            <a:r>
              <a:rPr lang="en-US" dirty="0" smtClean="0"/>
              <a:t>Hove: </a:t>
            </a:r>
            <a:r>
              <a:rPr lang="en-US" dirty="0"/>
              <a:t>Psychology Press, </a:t>
            </a:r>
            <a:endParaRPr lang="en-US" dirty="0" smtClean="0"/>
          </a:p>
          <a:p>
            <a:pPr marL="0" indent="0">
              <a:buNone/>
            </a:pPr>
            <a:r>
              <a:rPr lang="en-GB" dirty="0" smtClean="0">
                <a:latin typeface="+mj-lt"/>
              </a:rPr>
              <a:t>Boaler</a:t>
            </a:r>
            <a:r>
              <a:rPr lang="en-GB" dirty="0">
                <a:latin typeface="+mj-lt"/>
              </a:rPr>
              <a:t>, J., (2009) </a:t>
            </a:r>
            <a:r>
              <a:rPr lang="en-GB" i="1" dirty="0">
                <a:latin typeface="+mj-lt"/>
              </a:rPr>
              <a:t>The Elephant in the Classroom: Helping children learn and love maths. </a:t>
            </a:r>
            <a:r>
              <a:rPr lang="en-GB" dirty="0">
                <a:latin typeface="+mj-lt"/>
              </a:rPr>
              <a:t>London: Souvenir </a:t>
            </a:r>
          </a:p>
          <a:p>
            <a:pPr marL="0" indent="0">
              <a:buNone/>
            </a:pPr>
            <a:r>
              <a:rPr lang="en-GB" dirty="0" smtClean="0">
                <a:latin typeface="+mj-lt"/>
              </a:rPr>
              <a:t>Dewey</a:t>
            </a:r>
            <a:r>
              <a:rPr lang="en-GB" dirty="0">
                <a:latin typeface="+mj-lt"/>
              </a:rPr>
              <a:t>, J., (2004) </a:t>
            </a:r>
            <a:r>
              <a:rPr lang="en-GB" i="1" dirty="0">
                <a:latin typeface="+mj-lt"/>
              </a:rPr>
              <a:t>How We Think: A restatement of the relation of reflective thinking to the educative process. </a:t>
            </a:r>
            <a:r>
              <a:rPr lang="en-GB" dirty="0">
                <a:latin typeface="+mj-lt"/>
              </a:rPr>
              <a:t>Special edition. New Delhi: Cosmo Publications (first published 1933)</a:t>
            </a:r>
          </a:p>
          <a:p>
            <a:pPr marL="0" indent="0">
              <a:buNone/>
            </a:pPr>
            <a:r>
              <a:rPr lang="en-GB" dirty="0">
                <a:latin typeface="+mj-lt"/>
              </a:rPr>
              <a:t>Gifford, S., (2005) </a:t>
            </a:r>
            <a:r>
              <a:rPr lang="en-GB" i="1" dirty="0">
                <a:latin typeface="+mj-lt"/>
              </a:rPr>
              <a:t>Teaching Mathematics 3-5: Developing learning in the Foundation Stage.</a:t>
            </a:r>
            <a:r>
              <a:rPr lang="en-GB" dirty="0">
                <a:latin typeface="+mj-lt"/>
              </a:rPr>
              <a:t> Maidenhead: Open University Press</a:t>
            </a:r>
          </a:p>
          <a:p>
            <a:pPr marL="0" indent="0">
              <a:buNone/>
            </a:pPr>
            <a:r>
              <a:rPr lang="en-GB" dirty="0">
                <a:latin typeface="+mj-lt"/>
              </a:rPr>
              <a:t>Howe, C., and Mercer, N., (2007) </a:t>
            </a:r>
            <a:r>
              <a:rPr lang="en-GB" i="1" dirty="0">
                <a:latin typeface="+mj-lt"/>
              </a:rPr>
              <a:t>Children’s Social Development, Peer Interaction and Classroom Learning. Primary Review Interim Reports</a:t>
            </a:r>
            <a:r>
              <a:rPr lang="en-GB" dirty="0">
                <a:latin typeface="+mj-lt"/>
              </a:rPr>
              <a:t>. Cambridge: Cambridge University Press</a:t>
            </a:r>
          </a:p>
          <a:p>
            <a:pPr marL="0" indent="0">
              <a:buNone/>
            </a:pPr>
            <a:r>
              <a:rPr lang="en-GB" dirty="0">
                <a:latin typeface="+mj-lt"/>
              </a:rPr>
              <a:t>Lave, J., and Wenger, E., (1991) </a:t>
            </a:r>
            <a:r>
              <a:rPr lang="en-GB" i="1" dirty="0">
                <a:latin typeface="+mj-lt"/>
              </a:rPr>
              <a:t>Situated Learning: Legitimate peripheral participation. </a:t>
            </a:r>
            <a:r>
              <a:rPr lang="en-GB" dirty="0">
                <a:latin typeface="+mj-lt"/>
              </a:rPr>
              <a:t>Cambridge: Cambridge University Press</a:t>
            </a:r>
          </a:p>
          <a:p>
            <a:pPr marL="0" indent="0">
              <a:buNone/>
            </a:pPr>
            <a:r>
              <a:rPr lang="en-US" dirty="0">
                <a:latin typeface="+mj-lt"/>
              </a:rPr>
              <a:t>Malaguzzi, L., (1993) ‘History, ideas and basic philosophy’ in C. Edwards, L. Gandini, &amp; G. Forman (eds.) </a:t>
            </a:r>
            <a:r>
              <a:rPr lang="en-US" i="1" dirty="0">
                <a:latin typeface="+mj-lt"/>
              </a:rPr>
              <a:t>The Hundred Languages of Children</a:t>
            </a:r>
            <a:r>
              <a:rPr lang="en-US" dirty="0">
                <a:latin typeface="+mj-lt"/>
              </a:rPr>
              <a:t>. Norwood: Ablex</a:t>
            </a:r>
            <a:endParaRPr lang="en-GB" dirty="0">
              <a:latin typeface="+mj-lt"/>
            </a:endParaRPr>
          </a:p>
          <a:p>
            <a:pPr marL="0" indent="0">
              <a:buNone/>
            </a:pPr>
            <a:r>
              <a:rPr lang="en-US" dirty="0" smtClean="0"/>
              <a:t>Maloney, E.A., Schaeffer, M. W.,  </a:t>
            </a:r>
            <a:r>
              <a:rPr lang="en-US" dirty="0"/>
              <a:t>&amp; </a:t>
            </a:r>
            <a:r>
              <a:rPr lang="en-US" dirty="0" smtClean="0"/>
              <a:t>Beilock, S.L., </a:t>
            </a:r>
            <a:r>
              <a:rPr lang="en-US" dirty="0"/>
              <a:t>(2013</a:t>
            </a:r>
            <a:r>
              <a:rPr lang="en-US" dirty="0" smtClean="0"/>
              <a:t>)</a:t>
            </a:r>
            <a:r>
              <a:rPr lang="en-US" dirty="0"/>
              <a:t> </a:t>
            </a:r>
            <a:r>
              <a:rPr lang="en-US" dirty="0" smtClean="0"/>
              <a:t>‘Mathematics anxiety </a:t>
            </a:r>
            <a:r>
              <a:rPr lang="en-US" dirty="0"/>
              <a:t>and stereotype threat: shared mechanisms, negative consequences and </a:t>
            </a:r>
            <a:r>
              <a:rPr lang="en-US" dirty="0" smtClean="0"/>
              <a:t>promising interventions’</a:t>
            </a:r>
            <a:r>
              <a:rPr lang="en-US" i="1" dirty="0" smtClean="0"/>
              <a:t>. </a:t>
            </a:r>
            <a:r>
              <a:rPr lang="en-US" i="1" dirty="0"/>
              <a:t>Research in Mathematics Education</a:t>
            </a:r>
            <a:r>
              <a:rPr lang="en-US" dirty="0"/>
              <a:t>, 15:2, 115-</a:t>
            </a:r>
            <a:r>
              <a:rPr lang="en-US" dirty="0" smtClean="0"/>
              <a:t>128</a:t>
            </a:r>
          </a:p>
          <a:p>
            <a:pPr marL="0" indent="0">
              <a:buNone/>
            </a:pPr>
            <a:r>
              <a:rPr lang="en-GB" dirty="0" smtClean="0">
                <a:latin typeface="+mj-lt"/>
              </a:rPr>
              <a:t>Mercer</a:t>
            </a:r>
            <a:r>
              <a:rPr lang="en-GB" dirty="0">
                <a:latin typeface="+mj-lt"/>
              </a:rPr>
              <a:t>, N., and Sams, C., (2006) ‘</a:t>
            </a:r>
            <a:r>
              <a:rPr lang="en-US" dirty="0">
                <a:latin typeface="+mj-lt"/>
              </a:rPr>
              <a:t>Teaching children how to use language to solve maths problems’ </a:t>
            </a:r>
            <a:r>
              <a:rPr lang="en-US" i="1" dirty="0">
                <a:latin typeface="+mj-lt"/>
              </a:rPr>
              <a:t>Language and Education</a:t>
            </a:r>
            <a:r>
              <a:rPr lang="en-US" dirty="0">
                <a:latin typeface="+mj-lt"/>
              </a:rPr>
              <a:t> 20 (6) 507 - 528</a:t>
            </a:r>
            <a:endParaRPr lang="en-GB" dirty="0">
              <a:latin typeface="+mj-lt"/>
            </a:endParaRPr>
          </a:p>
          <a:p>
            <a:pPr marL="0" indent="0">
              <a:buNone/>
            </a:pPr>
            <a:r>
              <a:rPr lang="en-GB" dirty="0">
                <a:latin typeface="+mj-lt"/>
              </a:rPr>
              <a:t>Rogers, S., and Evans, J., (2007) ‘Re-thinking Role Play in the Reception Class’ </a:t>
            </a:r>
            <a:r>
              <a:rPr lang="en-GB" i="1" dirty="0">
                <a:latin typeface="+mj-lt"/>
              </a:rPr>
              <a:t>Educational Research</a:t>
            </a:r>
            <a:r>
              <a:rPr lang="en-GB" dirty="0">
                <a:latin typeface="+mj-lt"/>
              </a:rPr>
              <a:t>, 42(2) 153-167</a:t>
            </a:r>
          </a:p>
          <a:p>
            <a:pPr marL="0" indent="0">
              <a:buNone/>
            </a:pPr>
            <a:r>
              <a:rPr lang="en-GB" dirty="0" smtClean="0">
                <a:latin typeface="+mj-lt"/>
              </a:rPr>
              <a:t>Siraj</a:t>
            </a:r>
            <a:r>
              <a:rPr lang="en-GB" dirty="0">
                <a:latin typeface="+mj-lt"/>
              </a:rPr>
              <a:t>-Blatchford, I., Sylva, K., Muttock, S., Gilden, R., and Bell, D., (2002) </a:t>
            </a:r>
            <a:r>
              <a:rPr lang="en-GB" i="1" dirty="0">
                <a:latin typeface="+mj-lt"/>
              </a:rPr>
              <a:t>Researching Effective Pedagogy in the Early Years. </a:t>
            </a:r>
            <a:r>
              <a:rPr lang="en-GB" dirty="0">
                <a:latin typeface="+mj-lt"/>
              </a:rPr>
              <a:t>London: DfES</a:t>
            </a:r>
          </a:p>
          <a:p>
            <a:pPr marL="0" indent="0">
              <a:buNone/>
            </a:pPr>
            <a:r>
              <a:rPr lang="en-GB" dirty="0">
                <a:latin typeface="+mj-lt"/>
              </a:rPr>
              <a:t>Straker, A., (1993) </a:t>
            </a:r>
            <a:r>
              <a:rPr lang="en-GB" i="1" dirty="0">
                <a:latin typeface="+mj-lt"/>
              </a:rPr>
              <a:t>Talking Points in Mathematics. </a:t>
            </a:r>
            <a:r>
              <a:rPr lang="en-GB" dirty="0">
                <a:latin typeface="+mj-lt"/>
              </a:rPr>
              <a:t>Cambridge: Cambridge University Press</a:t>
            </a:r>
          </a:p>
          <a:p>
            <a:pPr marL="0" indent="0">
              <a:buNone/>
            </a:pPr>
            <a:r>
              <a:rPr lang="en-GB" dirty="0">
                <a:latin typeface="+mj-lt"/>
              </a:rPr>
              <a:t>Wheeldon, I., (2006) ‘Peer Talk’ </a:t>
            </a:r>
            <a:r>
              <a:rPr lang="en-GB" i="1" dirty="0">
                <a:latin typeface="+mj-lt"/>
              </a:rPr>
              <a:t>Mathematics Teaching</a:t>
            </a:r>
            <a:r>
              <a:rPr lang="en-GB" dirty="0">
                <a:latin typeface="+mj-lt"/>
              </a:rPr>
              <a:t>, 199 (November) 39 - 41</a:t>
            </a:r>
          </a:p>
          <a:p>
            <a:pPr marL="0" indent="0">
              <a:buNone/>
            </a:pPr>
            <a:r>
              <a:rPr lang="en-GB" dirty="0">
                <a:latin typeface="+mj-lt"/>
              </a:rPr>
              <a:t>Williams, H., (2006) </a:t>
            </a:r>
            <a:r>
              <a:rPr lang="en-GB" i="1" dirty="0">
                <a:latin typeface="+mj-lt"/>
              </a:rPr>
              <a:t>Let's Pretend Maths</a:t>
            </a:r>
            <a:r>
              <a:rPr lang="en-GB" dirty="0">
                <a:latin typeface="+mj-lt"/>
              </a:rPr>
              <a:t>. London: BEAM Education </a:t>
            </a:r>
            <a:endParaRPr lang="en-GB" dirty="0" smtClean="0">
              <a:latin typeface="+mj-lt"/>
            </a:endParaRPr>
          </a:p>
          <a:p>
            <a:pPr marL="0" indent="0">
              <a:buNone/>
            </a:pPr>
            <a:r>
              <a:rPr lang="en-US" dirty="0" smtClean="0">
                <a:latin typeface="+mj-lt"/>
              </a:rPr>
              <a:t>Williams, H., (2014) </a:t>
            </a:r>
            <a:r>
              <a:rPr lang="en-GB" i="1" dirty="0">
                <a:latin typeface="+mj-lt"/>
              </a:rPr>
              <a:t>The </a:t>
            </a:r>
            <a:r>
              <a:rPr lang="en-GB" i="1" dirty="0" smtClean="0">
                <a:latin typeface="+mj-lt"/>
              </a:rPr>
              <a:t>Relevance </a:t>
            </a:r>
            <a:r>
              <a:rPr lang="en-GB" i="1" dirty="0">
                <a:latin typeface="+mj-lt"/>
              </a:rPr>
              <a:t>of </a:t>
            </a:r>
            <a:r>
              <a:rPr lang="en-GB" i="1" dirty="0" smtClean="0">
                <a:latin typeface="+mj-lt"/>
              </a:rPr>
              <a:t>Role Play </a:t>
            </a:r>
            <a:r>
              <a:rPr lang="en-GB" i="1" dirty="0">
                <a:latin typeface="+mj-lt"/>
              </a:rPr>
              <a:t>to the </a:t>
            </a:r>
            <a:r>
              <a:rPr lang="en-GB" i="1" dirty="0" smtClean="0">
                <a:latin typeface="+mj-lt"/>
              </a:rPr>
              <a:t>Learning </a:t>
            </a:r>
            <a:r>
              <a:rPr lang="en-GB" i="1" dirty="0">
                <a:latin typeface="+mj-lt"/>
              </a:rPr>
              <a:t>of </a:t>
            </a:r>
            <a:r>
              <a:rPr lang="en-GB" i="1" dirty="0" smtClean="0">
                <a:latin typeface="+mj-lt"/>
              </a:rPr>
              <a:t>Mathematics </a:t>
            </a:r>
            <a:r>
              <a:rPr lang="en-GB" i="1" dirty="0">
                <a:latin typeface="+mj-lt"/>
              </a:rPr>
              <a:t>in the </a:t>
            </a:r>
            <a:r>
              <a:rPr lang="en-GB" i="1" dirty="0" smtClean="0">
                <a:latin typeface="+mj-lt"/>
              </a:rPr>
              <a:t>Primary Classroom. </a:t>
            </a:r>
            <a:r>
              <a:rPr lang="en-GB" dirty="0"/>
              <a:t>Submitted in partial fulfilment of the requirements for the degree of Doctor of Philosophy, School of Education, Roehampton University, London </a:t>
            </a:r>
          </a:p>
          <a:p>
            <a:pPr marL="0" indent="0">
              <a:buNone/>
            </a:pPr>
            <a:endParaRPr lang="en-US" dirty="0" smtClean="0">
              <a:latin typeface="+mj-lt"/>
            </a:endParaRPr>
          </a:p>
          <a:p>
            <a:pPr marL="0" indent="0">
              <a:buNone/>
            </a:pPr>
            <a:endParaRPr lang="en-US" dirty="0" smtClean="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1875844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
            </a:r>
            <a:br>
              <a:rPr lang="en-GB" dirty="0" smtClean="0"/>
            </a:br>
            <a:r>
              <a:rPr lang="en-GB" dirty="0" smtClean="0">
                <a:solidFill>
                  <a:srgbClr val="0000FF"/>
                </a:solidFill>
              </a:rPr>
              <a:t>How to produce children who have difficulties with mathematics:</a:t>
            </a:r>
            <a:r>
              <a:rPr lang="en-GB" dirty="0" smtClean="0"/>
              <a:t/>
            </a:r>
            <a:br>
              <a:rPr lang="en-GB" dirty="0" smtClean="0"/>
            </a:br>
            <a:endParaRPr lang="en-US" dirty="0"/>
          </a:p>
        </p:txBody>
      </p:sp>
      <p:sp>
        <p:nvSpPr>
          <p:cNvPr id="3" name="Content Placeholder 2"/>
          <p:cNvSpPr>
            <a:spLocks noGrp="1"/>
          </p:cNvSpPr>
          <p:nvPr>
            <p:ph idx="1"/>
          </p:nvPr>
        </p:nvSpPr>
        <p:spPr/>
        <p:txBody>
          <a:bodyPr>
            <a:normAutofit lnSpcReduction="10000"/>
          </a:bodyPr>
          <a:lstStyle/>
          <a:p>
            <a:endParaRPr lang="en-GB" dirty="0" smtClean="0"/>
          </a:p>
          <a:p>
            <a:r>
              <a:rPr lang="en-GB" dirty="0"/>
              <a:t>C</a:t>
            </a:r>
            <a:r>
              <a:rPr lang="en-GB" dirty="0" smtClean="0"/>
              <a:t>reate anxiety and lack of confidence </a:t>
            </a:r>
          </a:p>
          <a:p>
            <a:pPr>
              <a:buNone/>
            </a:pPr>
            <a:r>
              <a:rPr lang="en-GB" dirty="0" smtClean="0"/>
              <a:t>(Ashcraft 1998, Maloney et al 2013)</a:t>
            </a:r>
          </a:p>
          <a:p>
            <a:pPr>
              <a:buNone/>
            </a:pPr>
            <a:endParaRPr lang="en-GB" dirty="0" smtClean="0"/>
          </a:p>
          <a:p>
            <a:r>
              <a:rPr lang="en-GB" dirty="0"/>
              <a:t>E</a:t>
            </a:r>
            <a:r>
              <a:rPr lang="en-GB" dirty="0" smtClean="0"/>
              <a:t>mphasise </a:t>
            </a:r>
            <a:r>
              <a:rPr lang="en-GB" dirty="0"/>
              <a:t>counting and not number </a:t>
            </a:r>
            <a:r>
              <a:rPr lang="en-GB" dirty="0" smtClean="0"/>
              <a:t>sense</a:t>
            </a:r>
          </a:p>
          <a:p>
            <a:endParaRPr lang="en-GB" dirty="0" smtClean="0"/>
          </a:p>
          <a:p>
            <a:r>
              <a:rPr lang="en-GB" dirty="0"/>
              <a:t>P</a:t>
            </a:r>
            <a:r>
              <a:rPr lang="en-GB" dirty="0" smtClean="0"/>
              <a:t>ut 4 and 5 year olds in ‘ability groups’ where they will stay (</a:t>
            </a:r>
            <a:r>
              <a:rPr lang="en-GB" dirty="0" err="1" smtClean="0"/>
              <a:t>Boaler</a:t>
            </a:r>
            <a:r>
              <a:rPr lang="en-GB" dirty="0" smtClean="0"/>
              <a:t> 2009)</a:t>
            </a:r>
          </a:p>
          <a:p>
            <a:pPr>
              <a:buNone/>
            </a:pPr>
            <a:endParaRPr lang="en-US" dirty="0"/>
          </a:p>
        </p:txBody>
      </p:sp>
    </p:spTree>
    <p:extLst>
      <p:ext uri="{BB962C8B-B14F-4D97-AF65-F5344CB8AC3E}">
        <p14:creationId xmlns:p14="http://schemas.microsoft.com/office/powerpoint/2010/main" val="12949497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6119" y="1166018"/>
            <a:ext cx="8229600" cy="4525963"/>
          </a:xfrm>
        </p:spPr>
        <p:txBody>
          <a:bodyPr/>
          <a:lstStyle/>
          <a:p>
            <a:pPr>
              <a:buNone/>
            </a:pPr>
            <a:r>
              <a:rPr lang="en-GB" dirty="0" smtClean="0"/>
              <a:t>Gifford, S., (2005) </a:t>
            </a:r>
            <a:r>
              <a:rPr lang="en-GB" i="1" dirty="0" smtClean="0"/>
              <a:t>Teaching Mathematics 3-5: Developing learning in the Foundation Stage</a:t>
            </a:r>
            <a:r>
              <a:rPr lang="en-GB" dirty="0" smtClean="0"/>
              <a:t>. </a:t>
            </a:r>
          </a:p>
          <a:p>
            <a:pPr>
              <a:buNone/>
            </a:pPr>
            <a:r>
              <a:rPr lang="en-GB" dirty="0" smtClean="0"/>
              <a:t>Maidenhead: OUP</a:t>
            </a:r>
          </a:p>
          <a:p>
            <a:pPr>
              <a:buNone/>
            </a:pPr>
            <a:endParaRPr lang="en-US" dirty="0" smtClean="0"/>
          </a:p>
        </p:txBody>
      </p:sp>
      <p:pic>
        <p:nvPicPr>
          <p:cNvPr id="4" name="Picture 3" descr="eaching mathematics 3-5 : developing learning in the foundation stage"/>
          <p:cNvPicPr/>
          <p:nvPr/>
        </p:nvPicPr>
        <p:blipFill>
          <a:blip r:embed="rId2"/>
          <a:srcRect/>
          <a:stretch>
            <a:fillRect/>
          </a:stretch>
        </p:blipFill>
        <p:spPr bwMode="auto">
          <a:xfrm>
            <a:off x="686119" y="2948781"/>
            <a:ext cx="1778000" cy="2743200"/>
          </a:xfrm>
          <a:prstGeom prst="rect">
            <a:avLst/>
          </a:prstGeom>
          <a:noFill/>
          <a:ln w="9525">
            <a:noFill/>
            <a:miter lim="800000"/>
            <a:headEnd/>
            <a:tailEnd/>
          </a:ln>
        </p:spPr>
      </p:pic>
    </p:spTree>
    <p:extLst>
      <p:ext uri="{BB962C8B-B14F-4D97-AF65-F5344CB8AC3E}">
        <p14:creationId xmlns:p14="http://schemas.microsoft.com/office/powerpoint/2010/main" val="2102289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83970"/>
            <a:ext cx="8229600" cy="5542193"/>
          </a:xfrm>
        </p:spPr>
        <p:txBody>
          <a:bodyPr>
            <a:normAutofit fontScale="85000" lnSpcReduction="20000"/>
          </a:bodyPr>
          <a:lstStyle/>
          <a:p>
            <a:pPr>
              <a:buNone/>
            </a:pPr>
            <a:endParaRPr lang="en-US" dirty="0" smtClean="0"/>
          </a:p>
          <a:p>
            <a:pPr>
              <a:buNone/>
            </a:pPr>
            <a:r>
              <a:rPr lang="en-US" dirty="0" smtClean="0"/>
              <a:t>  Operating as members of a mathematical </a:t>
            </a:r>
            <a:r>
              <a:rPr lang="en-US" dirty="0" smtClean="0">
                <a:solidFill>
                  <a:srgbClr val="FF0000"/>
                </a:solidFill>
              </a:rPr>
              <a:t>community of practice.</a:t>
            </a:r>
          </a:p>
          <a:p>
            <a:pPr>
              <a:buNone/>
            </a:pPr>
            <a:r>
              <a:rPr lang="en-US" dirty="0" smtClean="0"/>
              <a:t>(Jean Lave and Etienne Wenger, 1991)</a:t>
            </a:r>
          </a:p>
          <a:p>
            <a:pPr marL="0" indent="0">
              <a:buNone/>
            </a:pPr>
            <a:endParaRPr lang="en-US" b="1" dirty="0" smtClean="0">
              <a:solidFill>
                <a:srgbClr val="FF0000"/>
              </a:solidFill>
            </a:endParaRPr>
          </a:p>
          <a:p>
            <a:pPr marL="0" indent="0">
              <a:buNone/>
            </a:pPr>
            <a:r>
              <a:rPr lang="en-US" b="1" dirty="0" smtClean="0">
                <a:solidFill>
                  <a:srgbClr val="FF0000"/>
                </a:solidFill>
              </a:rPr>
              <a:t>In </a:t>
            </a:r>
            <a:r>
              <a:rPr lang="en-US" b="1" dirty="0">
                <a:solidFill>
                  <a:srgbClr val="FF0000"/>
                </a:solidFill>
              </a:rPr>
              <a:t>a mathematical learning community ..</a:t>
            </a:r>
            <a:r>
              <a:rPr lang="en-US" b="1" dirty="0" smtClean="0">
                <a:solidFill>
                  <a:srgbClr val="FF0000"/>
                </a:solidFill>
              </a:rPr>
              <a:t>.</a:t>
            </a:r>
          </a:p>
          <a:p>
            <a:endParaRPr lang="en-US" dirty="0">
              <a:solidFill>
                <a:srgbClr val="FF0000"/>
              </a:solidFill>
            </a:endParaRPr>
          </a:p>
          <a:p>
            <a:r>
              <a:rPr lang="en-US" dirty="0" smtClean="0"/>
              <a:t>participants </a:t>
            </a:r>
            <a:r>
              <a:rPr lang="en-US" dirty="0"/>
              <a:t>share experiences</a:t>
            </a:r>
          </a:p>
          <a:p>
            <a:r>
              <a:rPr lang="en-US" dirty="0"/>
              <a:t>use shared language to talk about these</a:t>
            </a:r>
          </a:p>
          <a:p>
            <a:r>
              <a:rPr lang="en-US" dirty="0"/>
              <a:t>work together to construct meaning of a mathematical idea</a:t>
            </a:r>
          </a:p>
          <a:p>
            <a:r>
              <a:rPr lang="en-US" dirty="0"/>
              <a:t>make reference to ‘outside’ experiences of mathematics</a:t>
            </a:r>
          </a:p>
          <a:p>
            <a:pPr>
              <a:buNone/>
            </a:pPr>
            <a:endParaRPr lang="en-US" dirty="0" smtClean="0"/>
          </a:p>
        </p:txBody>
      </p:sp>
    </p:spTree>
    <p:extLst>
      <p:ext uri="{BB962C8B-B14F-4D97-AF65-F5344CB8AC3E}">
        <p14:creationId xmlns:p14="http://schemas.microsoft.com/office/powerpoint/2010/main" val="7384246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13170"/>
            <a:ext cx="8229600" cy="5512994"/>
          </a:xfrm>
        </p:spPr>
        <p:txBody>
          <a:bodyPr/>
          <a:lstStyle/>
          <a:p>
            <a:pPr>
              <a:buNone/>
            </a:pPr>
            <a:endParaRPr lang="en-US" dirty="0" smtClean="0"/>
          </a:p>
          <a:p>
            <a:pPr>
              <a:buNone/>
            </a:pPr>
            <a:r>
              <a:rPr lang="en-GB" dirty="0" smtClean="0"/>
              <a:t>“... </a:t>
            </a:r>
            <a:r>
              <a:rPr lang="en-GB" i="1" dirty="0"/>
              <a:t>p</a:t>
            </a:r>
            <a:r>
              <a:rPr lang="en-GB" i="1" dirty="0" smtClean="0"/>
              <a:t>lay where, for periods, the participants are walking </a:t>
            </a:r>
            <a:r>
              <a:rPr lang="en-GB" i="1" dirty="0"/>
              <a:t>in another’s </a:t>
            </a:r>
            <a:r>
              <a:rPr lang="en-GB" i="1" dirty="0" smtClean="0"/>
              <a:t>shoes.”</a:t>
            </a:r>
          </a:p>
          <a:p>
            <a:pPr>
              <a:buNone/>
            </a:pPr>
            <a:r>
              <a:rPr lang="en-GB" dirty="0" smtClean="0"/>
              <a:t> </a:t>
            </a:r>
            <a:r>
              <a:rPr lang="en-GB" dirty="0" smtClean="0">
                <a:solidFill>
                  <a:srgbClr val="0000FF"/>
                </a:solidFill>
              </a:rPr>
              <a:t>Helen Williams 2006: 15 </a:t>
            </a:r>
          </a:p>
          <a:p>
            <a:pPr>
              <a:buNone/>
            </a:pPr>
            <a:endParaRPr lang="en-GB" dirty="0"/>
          </a:p>
          <a:p>
            <a:pPr>
              <a:buNone/>
            </a:pPr>
            <a:r>
              <a:rPr lang="en-GB" dirty="0" smtClean="0"/>
              <a:t> “.</a:t>
            </a:r>
            <a:r>
              <a:rPr lang="en-GB" dirty="0"/>
              <a:t>.</a:t>
            </a:r>
            <a:r>
              <a:rPr lang="en-GB" dirty="0" smtClean="0"/>
              <a:t>. </a:t>
            </a:r>
            <a:r>
              <a:rPr lang="en-GB" i="1" dirty="0"/>
              <a:t>the shared pretend play between children in which they temporarily act out the part of someone else using pretend actions and utterances</a:t>
            </a:r>
            <a:r>
              <a:rPr lang="en-GB" i="1" dirty="0" smtClean="0"/>
              <a:t>.”</a:t>
            </a:r>
            <a:endParaRPr lang="en-GB" dirty="0" smtClean="0"/>
          </a:p>
          <a:p>
            <a:pPr>
              <a:buNone/>
            </a:pPr>
            <a:r>
              <a:rPr lang="en-GB" dirty="0" smtClean="0">
                <a:solidFill>
                  <a:srgbClr val="0000FF"/>
                </a:solidFill>
              </a:rPr>
              <a:t>Harris</a:t>
            </a:r>
            <a:r>
              <a:rPr lang="en-GB" dirty="0">
                <a:solidFill>
                  <a:srgbClr val="0000FF"/>
                </a:solidFill>
              </a:rPr>
              <a:t>, cited by Rogers and Evans 2007</a:t>
            </a:r>
            <a:r>
              <a:rPr lang="en-GB" dirty="0" smtClean="0">
                <a:solidFill>
                  <a:srgbClr val="0000FF"/>
                </a:solidFill>
              </a:rPr>
              <a:t>: 165 </a:t>
            </a:r>
            <a:endParaRPr lang="en-GB" dirty="0">
              <a:solidFill>
                <a:srgbClr val="0000FF"/>
              </a:solidFill>
            </a:endParaRPr>
          </a:p>
          <a:p>
            <a:pPr>
              <a:buNone/>
            </a:pPr>
            <a:endParaRPr lang="en-US" dirty="0"/>
          </a:p>
        </p:txBody>
      </p:sp>
    </p:spTree>
    <p:extLst>
      <p:ext uri="{BB962C8B-B14F-4D97-AF65-F5344CB8AC3E}">
        <p14:creationId xmlns:p14="http://schemas.microsoft.com/office/powerpoint/2010/main" val="2586173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2000"/>
                                        <p:tgtEl>
                                          <p:spTgt spid="3">
                                            <p:txEl>
                                              <p:pRg st="2" end="2"/>
                                            </p:txEl>
                                          </p:spTgt>
                                        </p:tgtEl>
                                      </p:cBhvr>
                                    </p:animEffect>
                                  </p:childTnLst>
                                </p:cTn>
                              </p:par>
                            </p:childTnLst>
                          </p:cTn>
                        </p:par>
                        <p:par>
                          <p:cTn id="12" fill="hold">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2000"/>
                                        <p:tgtEl>
                                          <p:spTgt spid="3">
                                            <p:txEl>
                                              <p:pRg st="4" end="4"/>
                                            </p:txEl>
                                          </p:spTgt>
                                        </p:tgtEl>
                                      </p:cBhvr>
                                    </p:animEffect>
                                  </p:childTnLst>
                                </p:cTn>
                              </p:par>
                            </p:childTnLst>
                          </p:cTn>
                        </p:par>
                        <p:par>
                          <p:cTn id="16" fill="hold">
                            <p:stCondLst>
                              <p:cond delay="6000"/>
                            </p:stCondLst>
                            <p:childTnLst>
                              <p:par>
                                <p:cTn id="17" presetID="10" presetClass="entr" presetSubtype="0" fill="hold" grpId="0" nodeType="after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70000"/>
            <a:ext cx="8229600" cy="4856163"/>
          </a:xfrm>
        </p:spPr>
        <p:txBody>
          <a:bodyPr/>
          <a:lstStyle/>
          <a:p>
            <a:pPr marL="0" indent="0">
              <a:buNone/>
            </a:pPr>
            <a:r>
              <a:rPr lang="en-GB" dirty="0"/>
              <a:t>The particular elements of talk that support learning have been identified as talk that </a:t>
            </a:r>
            <a:r>
              <a:rPr lang="en-GB" dirty="0">
                <a:solidFill>
                  <a:srgbClr val="FF0000"/>
                </a:solidFill>
              </a:rPr>
              <a:t>shares knowledge, challenges ideas, evaluates evidence </a:t>
            </a:r>
            <a:r>
              <a:rPr lang="en-GB" dirty="0">
                <a:solidFill>
                  <a:srgbClr val="000000"/>
                </a:solidFill>
              </a:rPr>
              <a:t>and</a:t>
            </a:r>
            <a:r>
              <a:rPr lang="en-GB" dirty="0">
                <a:solidFill>
                  <a:srgbClr val="FF0000"/>
                </a:solidFill>
              </a:rPr>
              <a:t> considers options in a reasoned, equitable </a:t>
            </a:r>
            <a:r>
              <a:rPr lang="en-GB" dirty="0" smtClean="0">
                <a:solidFill>
                  <a:srgbClr val="FF0000"/>
                </a:solidFill>
              </a:rPr>
              <a:t>fashion.</a:t>
            </a:r>
          </a:p>
          <a:p>
            <a:pPr marL="0" indent="0">
              <a:buNone/>
            </a:pPr>
            <a:endParaRPr lang="en-GB" dirty="0" smtClean="0">
              <a:solidFill>
                <a:srgbClr val="FF0000"/>
              </a:solidFill>
            </a:endParaRPr>
          </a:p>
          <a:p>
            <a:pPr marL="0" indent="0">
              <a:buNone/>
            </a:pPr>
            <a:r>
              <a:rPr lang="en-GB" dirty="0" smtClean="0"/>
              <a:t>(</a:t>
            </a:r>
            <a:r>
              <a:rPr lang="en-GB" dirty="0" err="1"/>
              <a:t>Wheeldon</a:t>
            </a:r>
            <a:r>
              <a:rPr lang="en-GB" dirty="0"/>
              <a:t> 2006, Howe and Mercer 2007</a:t>
            </a:r>
            <a:r>
              <a:rPr lang="en-GB" dirty="0" smtClean="0"/>
              <a:t>)</a:t>
            </a:r>
            <a:endParaRPr lang="en-US" dirty="0"/>
          </a:p>
        </p:txBody>
      </p:sp>
    </p:spTree>
    <p:extLst>
      <p:ext uri="{BB962C8B-B14F-4D97-AF65-F5344CB8AC3E}">
        <p14:creationId xmlns:p14="http://schemas.microsoft.com/office/powerpoint/2010/main" val="18109995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GB" dirty="0" smtClean="0"/>
              <a:t/>
            </a:r>
            <a:br>
              <a:rPr lang="en-GB" dirty="0" smtClean="0"/>
            </a:br>
            <a:r>
              <a:rPr lang="en-GB" dirty="0" smtClean="0">
                <a:solidFill>
                  <a:srgbClr val="FF0000"/>
                </a:solidFill>
              </a:rPr>
              <a:t>Exploratory talk </a:t>
            </a:r>
            <a:r>
              <a:rPr lang="en-GB" dirty="0" smtClean="0"/>
              <a:t>has been defined as talk in which: </a:t>
            </a:r>
            <a:br>
              <a:rPr lang="en-GB" dirty="0" smtClean="0"/>
            </a:b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endParaRPr lang="en-GB" dirty="0"/>
          </a:p>
          <a:p>
            <a:pPr marL="0" indent="0">
              <a:buNone/>
            </a:pPr>
            <a:r>
              <a:rPr lang="en-US" i="1" dirty="0" smtClean="0"/>
              <a:t>• </a:t>
            </a:r>
            <a:r>
              <a:rPr lang="en-US" i="1" dirty="0"/>
              <a:t>all relevant information is shared; </a:t>
            </a:r>
            <a:endParaRPr lang="en-GB" dirty="0"/>
          </a:p>
          <a:p>
            <a:pPr marL="0" indent="0">
              <a:buNone/>
            </a:pPr>
            <a:r>
              <a:rPr lang="en-US" i="1" dirty="0"/>
              <a:t>• all members of the group are invited to contribute to the discussion; </a:t>
            </a:r>
            <a:endParaRPr lang="en-GB" dirty="0"/>
          </a:p>
          <a:p>
            <a:pPr marL="0" indent="0">
              <a:buNone/>
            </a:pPr>
            <a:r>
              <a:rPr lang="en-US" i="1" dirty="0"/>
              <a:t>• opinions and ideas are respected and considered; </a:t>
            </a:r>
            <a:endParaRPr lang="en-GB" dirty="0"/>
          </a:p>
          <a:p>
            <a:pPr marL="0" indent="0">
              <a:buNone/>
            </a:pPr>
            <a:r>
              <a:rPr lang="en-US" i="1" dirty="0"/>
              <a:t>• everyone is asked to make their reasons clear; </a:t>
            </a:r>
            <a:endParaRPr lang="en-GB" dirty="0"/>
          </a:p>
          <a:p>
            <a:pPr marL="0" indent="0">
              <a:buNone/>
            </a:pPr>
            <a:r>
              <a:rPr lang="en-US" i="1" dirty="0"/>
              <a:t>• challenges and alternatives are made explicit and are negotiated;</a:t>
            </a:r>
            <a:endParaRPr lang="en-GB" dirty="0"/>
          </a:p>
          <a:p>
            <a:pPr marL="0" indent="0">
              <a:buNone/>
            </a:pPr>
            <a:r>
              <a:rPr lang="en-US" i="1" dirty="0" smtClean="0"/>
              <a:t>• </a:t>
            </a:r>
            <a:r>
              <a:rPr lang="en-US" i="1" dirty="0"/>
              <a:t>the group seeks to reach agreement before taking a decision or acting</a:t>
            </a:r>
            <a:r>
              <a:rPr lang="en-US" i="1" dirty="0" smtClean="0"/>
              <a:t>.</a:t>
            </a:r>
            <a:endParaRPr lang="en-GB" dirty="0"/>
          </a:p>
          <a:p>
            <a:pPr marL="0" indent="0">
              <a:buNone/>
            </a:pPr>
            <a:r>
              <a:rPr lang="en-GB" dirty="0"/>
              <a:t>(Mercer and </a:t>
            </a:r>
            <a:r>
              <a:rPr lang="en-GB" dirty="0" err="1"/>
              <a:t>Sams</a:t>
            </a:r>
            <a:r>
              <a:rPr lang="en-GB" dirty="0"/>
              <a:t> 2006: 512)</a:t>
            </a:r>
          </a:p>
          <a:p>
            <a:endParaRPr lang="en-US" dirty="0"/>
          </a:p>
        </p:txBody>
      </p:sp>
    </p:spTree>
    <p:extLst>
      <p:ext uri="{BB962C8B-B14F-4D97-AF65-F5344CB8AC3E}">
        <p14:creationId xmlns:p14="http://schemas.microsoft.com/office/powerpoint/2010/main" val="38236076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Sustained shared thinking</a:t>
            </a:r>
            <a:r>
              <a:rPr lang="en-US" dirty="0" smtClean="0"/>
              <a:t/>
            </a:r>
            <a:br>
              <a:rPr lang="en-US" dirty="0" smtClean="0"/>
            </a:br>
            <a:endParaRPr lang="en-US" dirty="0"/>
          </a:p>
        </p:txBody>
      </p:sp>
      <p:sp>
        <p:nvSpPr>
          <p:cNvPr id="3" name="Content Placeholder 2"/>
          <p:cNvSpPr>
            <a:spLocks noGrp="1"/>
          </p:cNvSpPr>
          <p:nvPr>
            <p:ph idx="1"/>
          </p:nvPr>
        </p:nvSpPr>
        <p:spPr/>
        <p:txBody>
          <a:bodyPr>
            <a:normAutofit lnSpcReduction="10000"/>
          </a:bodyPr>
          <a:lstStyle/>
          <a:p>
            <a:r>
              <a:rPr lang="en-GB" dirty="0"/>
              <a:t>A</a:t>
            </a:r>
            <a:r>
              <a:rPr lang="en-GB" dirty="0" smtClean="0"/>
              <a:t>dult</a:t>
            </a:r>
            <a:r>
              <a:rPr lang="en-GB" dirty="0"/>
              <a:t>-child interaction with some degree of ‘sustained, shared thinking’ </a:t>
            </a:r>
            <a:r>
              <a:rPr lang="en-GB" dirty="0" smtClean="0"/>
              <a:t>is </a:t>
            </a:r>
            <a:r>
              <a:rPr lang="en-GB" dirty="0"/>
              <a:t>of particular value in improving a young child’s cognitive </a:t>
            </a:r>
            <a:r>
              <a:rPr lang="en-GB" dirty="0" smtClean="0"/>
              <a:t>achievement.</a:t>
            </a:r>
          </a:p>
          <a:p>
            <a:r>
              <a:rPr lang="en-GB" dirty="0" smtClean="0"/>
              <a:t>‘</a:t>
            </a:r>
            <a:r>
              <a:rPr lang="en-GB" dirty="0"/>
              <a:t>Sustained shared thinking’ is said to occur </a:t>
            </a:r>
            <a:r>
              <a:rPr lang="en-GB" dirty="0" smtClean="0"/>
              <a:t>when adult</a:t>
            </a:r>
            <a:r>
              <a:rPr lang="en-GB" dirty="0"/>
              <a:t>-child conversation </a:t>
            </a:r>
            <a:r>
              <a:rPr lang="en-GB" dirty="0" smtClean="0"/>
              <a:t>attempts </a:t>
            </a:r>
            <a:r>
              <a:rPr lang="en-GB" dirty="0"/>
              <a:t>to reach </a:t>
            </a:r>
            <a:r>
              <a:rPr lang="en-GB" dirty="0" smtClean="0"/>
              <a:t>some mutual understanding and the </a:t>
            </a:r>
            <a:r>
              <a:rPr lang="en-GB" dirty="0"/>
              <a:t>level of thinking of the child is ‘lifted’. </a:t>
            </a:r>
            <a:r>
              <a:rPr lang="en-GB" dirty="0" smtClean="0">
                <a:effectLst/>
              </a:rPr>
              <a:t> </a:t>
            </a:r>
          </a:p>
          <a:p>
            <a:pPr marL="0" indent="0">
              <a:buNone/>
            </a:pPr>
            <a:r>
              <a:rPr lang="en-GB" dirty="0" smtClean="0"/>
              <a:t>(</a:t>
            </a:r>
            <a:r>
              <a:rPr lang="en-GB" dirty="0" err="1" smtClean="0"/>
              <a:t>Siraj</a:t>
            </a:r>
            <a:r>
              <a:rPr lang="en-GB" dirty="0" smtClean="0"/>
              <a:t>-Blatchford et al 2002).</a:t>
            </a:r>
          </a:p>
          <a:p>
            <a:pPr marL="0" indent="0">
              <a:buNone/>
            </a:pPr>
            <a:endParaRPr lang="en-US" dirty="0"/>
          </a:p>
        </p:txBody>
      </p:sp>
    </p:spTree>
    <p:extLst>
      <p:ext uri="{BB962C8B-B14F-4D97-AF65-F5344CB8AC3E}">
        <p14:creationId xmlns:p14="http://schemas.microsoft.com/office/powerpoint/2010/main" val="30856353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510</TotalTime>
  <Words>1217</Words>
  <Application>Microsoft Office PowerPoint</Application>
  <PresentationFormat>On-screen Show (4:3)</PresentationFormat>
  <Paragraphs>142</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Session One:  Extending the teaching repertoire, developing role play for talk </vt:lpstr>
      <vt:lpstr>PowerPoint Presentation</vt:lpstr>
      <vt:lpstr> How to produce children who have difficulties with mathematics: </vt:lpstr>
      <vt:lpstr>PowerPoint Presentation</vt:lpstr>
      <vt:lpstr>PowerPoint Presentation</vt:lpstr>
      <vt:lpstr>PowerPoint Presentation</vt:lpstr>
      <vt:lpstr>PowerPoint Presentation</vt:lpstr>
      <vt:lpstr> Exploratory talk has been defined as talk in which:  </vt:lpstr>
      <vt:lpstr>Sustained shared thinking </vt:lpstr>
      <vt:lpstr> Some non-negotiables  for role play: </vt:lpstr>
      <vt:lpstr>PowerPoint Presentation</vt:lpstr>
      <vt:lpstr>Session Two  Reflective talk for maths learning </vt:lpstr>
      <vt:lpstr>Re-proposal</vt:lpstr>
      <vt:lpstr>Reflection</vt:lpstr>
      <vt:lpstr>PowerPoint Presentation</vt:lpstr>
      <vt:lpstr>PowerPoint Presentation</vt:lpstr>
      <vt:lpstr>Talk that aids reflection</vt:lpstr>
      <vt:lpstr> Malcolm Swan’s advice to mathematics teachers: </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Helen Williams</dc:creator>
  <cp:lastModifiedBy>Salmon, Davina</cp:lastModifiedBy>
  <cp:revision>26</cp:revision>
  <dcterms:created xsi:type="dcterms:W3CDTF">2014-10-13T10:36:11Z</dcterms:created>
  <dcterms:modified xsi:type="dcterms:W3CDTF">2015-01-09T10:27:33Z</dcterms:modified>
</cp:coreProperties>
</file>